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702" r:id="rId2"/>
    <p:sldMasterId id="2147483703" r:id="rId3"/>
    <p:sldMasterId id="2147483704" r:id="rId4"/>
    <p:sldMasterId id="2147483705" r:id="rId5"/>
    <p:sldMasterId id="2147483706" r:id="rId6"/>
    <p:sldMasterId id="2147483707" r:id="rId7"/>
    <p:sldMasterId id="2147483708" r:id="rId8"/>
    <p:sldMasterId id="2147483709" r:id="rId9"/>
    <p:sldMasterId id="2147483710" r:id="rId10"/>
    <p:sldMasterId id="2147483711" r:id="rId11"/>
    <p:sldMasterId id="2147483712" r:id="rId12"/>
    <p:sldMasterId id="2147483713" r:id="rId13"/>
    <p:sldMasterId id="2147483714" r:id="rId14"/>
    <p:sldMasterId id="2147483715" r:id="rId15"/>
    <p:sldMasterId id="2147483716" r:id="rId16"/>
    <p:sldMasterId id="2147483717" r:id="rId17"/>
  </p:sldMasterIdLst>
  <p:notesMasterIdLst>
    <p:notesMasterId r:id="rId36"/>
  </p:notesMasterIdLst>
  <p:handoutMasterIdLst>
    <p:handoutMasterId r:id="rId37"/>
  </p:handoutMasterIdLst>
  <p:sldIdLst>
    <p:sldId id="561" r:id="rId18"/>
    <p:sldId id="543" r:id="rId19"/>
    <p:sldId id="544" r:id="rId20"/>
    <p:sldId id="546" r:id="rId21"/>
    <p:sldId id="566" r:id="rId22"/>
    <p:sldId id="570" r:id="rId23"/>
    <p:sldId id="581" r:id="rId24"/>
    <p:sldId id="571" r:id="rId25"/>
    <p:sldId id="572" r:id="rId26"/>
    <p:sldId id="573" r:id="rId27"/>
    <p:sldId id="574" r:id="rId28"/>
    <p:sldId id="580" r:id="rId29"/>
    <p:sldId id="565" r:id="rId30"/>
    <p:sldId id="576" r:id="rId31"/>
    <p:sldId id="578" r:id="rId32"/>
    <p:sldId id="577" r:id="rId33"/>
    <p:sldId id="557" r:id="rId34"/>
    <p:sldId id="558" r:id="rId35"/>
  </p:sldIdLst>
  <p:sldSz cx="9144000" cy="6858000" type="screen4x3"/>
  <p:notesSz cx="9296400" cy="7010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6600"/>
    <a:srgbClr val="33CCFF"/>
    <a:srgbClr val="FF7C80"/>
    <a:srgbClr val="00CC66"/>
    <a:srgbClr val="9999FF"/>
    <a:srgbClr val="EDFE0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90" autoAdjust="0"/>
    <p:restoredTop sz="50072" autoAdjust="0"/>
  </p:normalViewPr>
  <p:slideViewPr>
    <p:cSldViewPr snapToGrid="0">
      <p:cViewPr>
        <p:scale>
          <a:sx n="75" d="100"/>
          <a:sy n="75" d="100"/>
        </p:scale>
        <p:origin x="2248" y="1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72"/>
    </p:cViewPr>
  </p:sorterViewPr>
  <p:notesViewPr>
    <p:cSldViewPr snapToGrid="0">
      <p:cViewPr varScale="1">
        <p:scale>
          <a:sx n="76" d="100"/>
          <a:sy n="76" d="100"/>
        </p:scale>
        <p:origin x="-1554" y="-84"/>
      </p:cViewPr>
      <p:guideLst>
        <p:guide orient="horz" pos="2208"/>
        <p:guide pos="2927"/>
      </p:guideLst>
    </p:cSldViewPr>
  </p:notesViewPr>
  <p:gridSpacing cx="91439" cy="91439"/>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latin typeface="Arial Black" pitchFamily="34" charset="0"/>
              </a:defRPr>
            </a:lvl1pPr>
          </a:lstStyle>
          <a:p>
            <a:pPr>
              <a:defRPr/>
            </a:pPr>
            <a:endParaRPr lang="en-US"/>
          </a:p>
        </p:txBody>
      </p:sp>
      <p:sp>
        <p:nvSpPr>
          <p:cNvPr id="80900" name="Rectangle 4"/>
          <p:cNvSpPr>
            <a:spLocks noGrp="1" noChangeArrowheads="1"/>
          </p:cNvSpPr>
          <p:nvPr>
            <p:ph type="ftr" sz="quarter" idx="2"/>
          </p:nvPr>
        </p:nvSpPr>
        <p:spPr bwMode="auto">
          <a:xfrm>
            <a:off x="0" y="6765925"/>
            <a:ext cx="2762250" cy="242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i="1">
                <a:latin typeface="Garamond" pitchFamily="18" charset="0"/>
              </a:defRPr>
            </a:lvl1pPr>
          </a:lstStyle>
          <a:p>
            <a:pPr>
              <a:defRPr/>
            </a:pPr>
            <a:endParaRPr lang="en-US"/>
          </a:p>
        </p:txBody>
      </p:sp>
      <p:sp>
        <p:nvSpPr>
          <p:cNvPr id="80901" name="Rectangle 5"/>
          <p:cNvSpPr>
            <a:spLocks noGrp="1" noChangeArrowheads="1"/>
          </p:cNvSpPr>
          <p:nvPr>
            <p:ph type="sldNum" sz="quarter" idx="3"/>
          </p:nvPr>
        </p:nvSpPr>
        <p:spPr bwMode="auto">
          <a:xfrm>
            <a:off x="5265738" y="6699250"/>
            <a:ext cx="4029075" cy="3095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Arial Narrow" pitchFamily="34" charset="0"/>
              </a:defRPr>
            </a:lvl1pPr>
          </a:lstStyle>
          <a:p>
            <a:pPr>
              <a:defRPr/>
            </a:pPr>
            <a:fld id="{12DEA797-C8EC-496C-8751-784951A0C1B5}" type="slidenum">
              <a:rPr lang="en-US"/>
              <a:pPr>
                <a:defRPr/>
              </a:pPr>
              <a:t>‹#›</a:t>
            </a:fld>
            <a:endParaRPr lang="en-US"/>
          </a:p>
        </p:txBody>
      </p:sp>
    </p:spTree>
    <p:extLst>
      <p:ext uri="{BB962C8B-B14F-4D97-AF65-F5344CB8AC3E}">
        <p14:creationId xmlns:p14="http://schemas.microsoft.com/office/powerpoint/2010/main" val="177171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210947"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3079"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9478E967-D601-4461-83D4-4AF5EF54B62C}" type="slidenum">
              <a:rPr lang="en-US"/>
              <a:pPr>
                <a:defRPr/>
              </a:pPr>
              <a:t>‹#›</a:t>
            </a:fld>
            <a:endParaRPr lang="en-US"/>
          </a:p>
        </p:txBody>
      </p:sp>
    </p:spTree>
    <p:extLst>
      <p:ext uri="{BB962C8B-B14F-4D97-AF65-F5344CB8AC3E}">
        <p14:creationId xmlns:p14="http://schemas.microsoft.com/office/powerpoint/2010/main" val="408578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911FAB1D-9BC5-4C50-9AD5-4E552CC8A029}" type="slidenum">
              <a:rPr lang="en-US" smtClean="0"/>
              <a:pPr/>
              <a:t>1</a:t>
            </a:fld>
            <a:endParaRPr lang="en-US"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025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C32E11EB-D8DB-40AC-99D1-4BAF6464D99A}" type="slidenum">
              <a:rPr lang="en-US" smtClean="0"/>
              <a:pPr/>
              <a:t>13</a:t>
            </a:fld>
            <a:endParaRPr lang="en-US" smtClean="0"/>
          </a:p>
        </p:txBody>
      </p:sp>
      <p:sp>
        <p:nvSpPr>
          <p:cNvPr id="278530" name="Rectangle 2"/>
          <p:cNvSpPr>
            <a:spLocks noGrp="1" noRot="1" noChangeAspect="1" noTextEdit="1"/>
          </p:cNvSpPr>
          <p:nvPr>
            <p:ph type="sldImg"/>
          </p:nvPr>
        </p:nvSpPr>
        <p:spPr>
          <a:xfrm>
            <a:off x="2895600" y="527050"/>
            <a:ext cx="3505200" cy="2628900"/>
          </a:xfrm>
          <a:ln/>
        </p:spPr>
      </p:sp>
      <p:sp>
        <p:nvSpPr>
          <p:cNvPr id="278531"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years old were more likely to post an eyewitness event (33% vs. 10% for those 35 and over).</a:t>
            </a:r>
          </a:p>
          <a:p>
            <a:pPr eaLnBrk="1" hangingPunct="1"/>
            <a:endParaRPr lang="en-US" smtClean="0"/>
          </a:p>
        </p:txBody>
      </p:sp>
    </p:spTree>
    <p:extLst>
      <p:ext uri="{BB962C8B-B14F-4D97-AF65-F5344CB8AC3E}">
        <p14:creationId xmlns:p14="http://schemas.microsoft.com/office/powerpoint/2010/main" val="140265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A026C9E0-F7E2-42D2-B89A-785F823A1ADE}" type="slidenum">
              <a:rPr lang="en-US" smtClean="0"/>
              <a:pPr/>
              <a:t>14</a:t>
            </a:fld>
            <a:endParaRPr lang="en-US" smtClean="0"/>
          </a:p>
        </p:txBody>
      </p:sp>
      <p:sp>
        <p:nvSpPr>
          <p:cNvPr id="280578" name="Rectangle 2"/>
          <p:cNvSpPr>
            <a:spLocks noGrp="1" noRot="1" noChangeAspect="1" noTextEdit="1"/>
          </p:cNvSpPr>
          <p:nvPr>
            <p:ph type="sldImg"/>
          </p:nvPr>
        </p:nvSpPr>
        <p:spPr>
          <a:xfrm>
            <a:off x="2895600" y="527050"/>
            <a:ext cx="3505200" cy="2628900"/>
          </a:xfrm>
          <a:ln/>
        </p:spPr>
      </p:sp>
      <p:sp>
        <p:nvSpPr>
          <p:cNvPr id="280579"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45 years old, those from households with three or more people and those with children were more likely to use social media to inform of their safety. </a:t>
            </a:r>
          </a:p>
          <a:p>
            <a:pPr eaLnBrk="1" hangingPunct="1"/>
            <a:endParaRPr lang="en-US" smtClean="0"/>
          </a:p>
        </p:txBody>
      </p:sp>
    </p:spTree>
    <p:extLst>
      <p:ext uri="{BB962C8B-B14F-4D97-AF65-F5344CB8AC3E}">
        <p14:creationId xmlns:p14="http://schemas.microsoft.com/office/powerpoint/2010/main" val="14334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3772FD81-16C7-4377-9918-9E54EEE2D9C6}" type="slidenum">
              <a:rPr lang="en-US" smtClean="0"/>
              <a:pPr/>
              <a:t>4</a:t>
            </a:fld>
            <a:endParaRPr lang="en-US" smtClean="0"/>
          </a:p>
        </p:txBody>
      </p:sp>
      <p:sp>
        <p:nvSpPr>
          <p:cNvPr id="219138" name="Rectangle 2"/>
          <p:cNvSpPr>
            <a:spLocks noGrp="1" noRot="1" noChangeAspect="1" noTextEdit="1"/>
          </p:cNvSpPr>
          <p:nvPr>
            <p:ph type="sldImg"/>
          </p:nvPr>
        </p:nvSpPr>
        <p:spPr>
          <a:xfrm>
            <a:off x="2895600" y="527050"/>
            <a:ext cx="3505200" cy="2628900"/>
          </a:xfrm>
          <a:ln/>
        </p:spPr>
      </p:sp>
      <p:sp>
        <p:nvSpPr>
          <p:cNvPr id="219139"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are more likely to participate in social media every or nearly every day (63% vs. 37% for those 35 and over).</a:t>
            </a:r>
          </a:p>
          <a:p>
            <a:pPr eaLnBrk="1" hangingPunct="1">
              <a:spcBef>
                <a:spcPct val="0"/>
              </a:spcBef>
            </a:pPr>
            <a:endParaRPr lang="en-US" smtClean="0"/>
          </a:p>
          <a:p>
            <a:pPr eaLnBrk="1" hangingPunct="1"/>
            <a:endParaRPr lang="en-US" smtClean="0"/>
          </a:p>
        </p:txBody>
      </p:sp>
    </p:spTree>
    <p:extLst>
      <p:ext uri="{BB962C8B-B14F-4D97-AF65-F5344CB8AC3E}">
        <p14:creationId xmlns:p14="http://schemas.microsoft.com/office/powerpoint/2010/main" val="214478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2A0CF8A8-2E10-47EA-AF0A-AD8D97A2E70B}" type="slidenum">
              <a:rPr lang="en-US" smtClean="0"/>
              <a:pPr/>
              <a:t>5</a:t>
            </a:fld>
            <a:endParaRPr lang="en-US" smtClean="0"/>
          </a:p>
        </p:txBody>
      </p:sp>
      <p:sp>
        <p:nvSpPr>
          <p:cNvPr id="223234" name="Rectangle 2"/>
          <p:cNvSpPr>
            <a:spLocks noGrp="1" noRot="1" noChangeAspect="1" noTextEdit="1"/>
          </p:cNvSpPr>
          <p:nvPr>
            <p:ph type="sldImg"/>
          </p:nvPr>
        </p:nvSpPr>
        <p:spPr>
          <a:xfrm>
            <a:off x="2895600" y="527050"/>
            <a:ext cx="3505200" cy="2628900"/>
          </a:xfrm>
          <a:ln/>
        </p:spPr>
      </p:sp>
      <p:sp>
        <p:nvSpPr>
          <p:cNvPr id="223235"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Older respondents are more likely to turn to TV news (73% for those 55+ years old vs. 59% for those under 55 years old).</a:t>
            </a:r>
          </a:p>
          <a:p>
            <a:pPr eaLnBrk="1" hangingPunct="1"/>
            <a:endParaRPr lang="en-US" smtClean="0"/>
          </a:p>
        </p:txBody>
      </p:sp>
    </p:spTree>
    <p:extLst>
      <p:ext uri="{BB962C8B-B14F-4D97-AF65-F5344CB8AC3E}">
        <p14:creationId xmlns:p14="http://schemas.microsoft.com/office/powerpoint/2010/main" val="181024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anchor="b"/>
          <a:lstStyle/>
          <a:p>
            <a:pPr algn="r" eaLnBrk="0" hangingPunct="0"/>
            <a:fld id="{7341C870-3F0C-47C1-A045-800C6565CCBA}" type="slidenum">
              <a:rPr lang="en-US" sz="1200" b="0"/>
              <a:pPr algn="r" eaLnBrk="0" hangingPunct="0"/>
              <a:t>6</a:t>
            </a:fld>
            <a:endParaRPr lang="en-US" sz="1200" b="0"/>
          </a:p>
        </p:txBody>
      </p:sp>
      <p:sp>
        <p:nvSpPr>
          <p:cNvPr id="265218" name="Rectangle 2"/>
          <p:cNvSpPr>
            <a:spLocks noGrp="1" noRot="1" noChangeAspect="1" noTextEdit="1"/>
          </p:cNvSpPr>
          <p:nvPr>
            <p:ph type="sldImg"/>
          </p:nvPr>
        </p:nvSpPr>
        <p:spPr>
          <a:xfrm>
            <a:off x="2895600" y="527050"/>
            <a:ext cx="3505200" cy="2628900"/>
          </a:xfrm>
          <a:ln/>
        </p:spPr>
      </p:sp>
      <p:sp>
        <p:nvSpPr>
          <p:cNvPr id="265219"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Older respondents are more likely to turn to TV news (73% for those 55+ years old vs. 59% for those under 55 years old).</a:t>
            </a:r>
          </a:p>
          <a:p>
            <a:pPr eaLnBrk="1" hangingPunct="1"/>
            <a:endParaRPr lang="en-US" smtClean="0"/>
          </a:p>
        </p:txBody>
      </p:sp>
    </p:spTree>
    <p:extLst>
      <p:ext uri="{BB962C8B-B14F-4D97-AF65-F5344CB8AC3E}">
        <p14:creationId xmlns:p14="http://schemas.microsoft.com/office/powerpoint/2010/main" val="136201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1E0951E-B644-461B-A7B0-17996829FADD}" type="slidenum">
              <a:rPr lang="en-US" smtClean="0"/>
              <a:pPr/>
              <a:t>8</a:t>
            </a:fld>
            <a:endParaRPr lang="en-US" smtClean="0"/>
          </a:p>
        </p:txBody>
      </p:sp>
      <p:sp>
        <p:nvSpPr>
          <p:cNvPr id="268290" name="Rectangle 2"/>
          <p:cNvSpPr>
            <a:spLocks noGrp="1" noRot="1" noChangeAspect="1" noTextEdit="1"/>
          </p:cNvSpPr>
          <p:nvPr>
            <p:ph type="sldImg"/>
          </p:nvPr>
        </p:nvSpPr>
        <p:spPr>
          <a:xfrm>
            <a:off x="2895600" y="527050"/>
            <a:ext cx="3505200" cy="2628900"/>
          </a:xfrm>
          <a:ln/>
        </p:spPr>
      </p:sp>
      <p:sp>
        <p:nvSpPr>
          <p:cNvPr id="268291"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years old were more likely to post an eyewitness event (33% vs. 10% for those 35 and over).</a:t>
            </a:r>
          </a:p>
          <a:p>
            <a:pPr eaLnBrk="1" hangingPunct="1"/>
            <a:endParaRPr lang="en-US" smtClean="0"/>
          </a:p>
        </p:txBody>
      </p:sp>
    </p:spTree>
    <p:extLst>
      <p:ext uri="{BB962C8B-B14F-4D97-AF65-F5344CB8AC3E}">
        <p14:creationId xmlns:p14="http://schemas.microsoft.com/office/powerpoint/2010/main" val="133423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7CD413DD-2869-4D66-A635-B82B0E82F511}" type="slidenum">
              <a:rPr lang="en-US" smtClean="0"/>
              <a:pPr/>
              <a:t>9</a:t>
            </a:fld>
            <a:endParaRPr lang="en-US" smtClean="0"/>
          </a:p>
        </p:txBody>
      </p:sp>
      <p:sp>
        <p:nvSpPr>
          <p:cNvPr id="270338" name="Rectangle 2"/>
          <p:cNvSpPr>
            <a:spLocks noGrp="1" noRot="1" noChangeAspect="1" noTextEdit="1"/>
          </p:cNvSpPr>
          <p:nvPr>
            <p:ph type="sldImg"/>
          </p:nvPr>
        </p:nvSpPr>
        <p:spPr>
          <a:xfrm>
            <a:off x="2895600" y="527050"/>
            <a:ext cx="3505200" cy="2628900"/>
          </a:xfrm>
          <a:ln/>
        </p:spPr>
      </p:sp>
      <p:sp>
        <p:nvSpPr>
          <p:cNvPr id="270339"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years old were more likely to post an eyewitness event (33% vs. 10% for those 35 and over).</a:t>
            </a:r>
          </a:p>
          <a:p>
            <a:pPr eaLnBrk="1" hangingPunct="1"/>
            <a:endParaRPr lang="en-US" smtClean="0"/>
          </a:p>
        </p:txBody>
      </p:sp>
    </p:spTree>
    <p:extLst>
      <p:ext uri="{BB962C8B-B14F-4D97-AF65-F5344CB8AC3E}">
        <p14:creationId xmlns:p14="http://schemas.microsoft.com/office/powerpoint/2010/main" val="38884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BFDB0474-F8E2-4B31-8C95-16912BB3B1FE}" type="slidenum">
              <a:rPr lang="en-US" smtClean="0"/>
              <a:pPr/>
              <a:t>10</a:t>
            </a:fld>
            <a:endParaRPr lang="en-US" smtClean="0"/>
          </a:p>
        </p:txBody>
      </p:sp>
      <p:sp>
        <p:nvSpPr>
          <p:cNvPr id="272386" name="Rectangle 2"/>
          <p:cNvSpPr>
            <a:spLocks noGrp="1" noRot="1" noChangeAspect="1" noTextEdit="1"/>
          </p:cNvSpPr>
          <p:nvPr>
            <p:ph type="sldImg"/>
          </p:nvPr>
        </p:nvSpPr>
        <p:spPr>
          <a:xfrm>
            <a:off x="2895600" y="527050"/>
            <a:ext cx="3505200" cy="2628900"/>
          </a:xfrm>
          <a:ln/>
        </p:spPr>
      </p:sp>
      <p:sp>
        <p:nvSpPr>
          <p:cNvPr id="272387"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years old were more likely to post an eyewitness event (33% vs. 10% for those 35 and over).</a:t>
            </a:r>
          </a:p>
          <a:p>
            <a:pPr eaLnBrk="1" hangingPunct="1"/>
            <a:endParaRPr lang="en-US" smtClean="0"/>
          </a:p>
        </p:txBody>
      </p:sp>
    </p:spTree>
    <p:extLst>
      <p:ext uri="{BB962C8B-B14F-4D97-AF65-F5344CB8AC3E}">
        <p14:creationId xmlns:p14="http://schemas.microsoft.com/office/powerpoint/2010/main" val="56171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anchor="b"/>
          <a:lstStyle/>
          <a:p>
            <a:pPr algn="r" eaLnBrk="0" hangingPunct="0"/>
            <a:fld id="{87190CFC-3A22-44ED-87CF-747794A2D612}" type="slidenum">
              <a:rPr lang="en-US" sz="1200" b="0"/>
              <a:pPr algn="r" eaLnBrk="0" hangingPunct="0"/>
              <a:t>11</a:t>
            </a:fld>
            <a:endParaRPr lang="en-US" sz="1200" b="0"/>
          </a:p>
        </p:txBody>
      </p:sp>
      <p:sp>
        <p:nvSpPr>
          <p:cNvPr id="274434" name="Rectangle 2"/>
          <p:cNvSpPr>
            <a:spLocks noGrp="1" noRot="1" noChangeAspect="1" noTextEdit="1"/>
          </p:cNvSpPr>
          <p:nvPr>
            <p:ph type="sldImg"/>
          </p:nvPr>
        </p:nvSpPr>
        <p:spPr>
          <a:xfrm>
            <a:off x="2895600" y="527050"/>
            <a:ext cx="3505200" cy="2628900"/>
          </a:xfrm>
          <a:ln/>
        </p:spPr>
      </p:sp>
      <p:sp>
        <p:nvSpPr>
          <p:cNvPr id="274435"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35 years old were more likely to post an eyewitness event (33% vs. 10% for those 35 and over).</a:t>
            </a:r>
          </a:p>
          <a:p>
            <a:pPr eaLnBrk="1" hangingPunct="1"/>
            <a:endParaRPr lang="en-US" smtClean="0"/>
          </a:p>
        </p:txBody>
      </p:sp>
    </p:spTree>
    <p:extLst>
      <p:ext uri="{BB962C8B-B14F-4D97-AF65-F5344CB8AC3E}">
        <p14:creationId xmlns:p14="http://schemas.microsoft.com/office/powerpoint/2010/main" val="4159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5385C08A-AAE0-46CF-B21C-F2271D94F79F}" type="slidenum">
              <a:rPr lang="en-US" smtClean="0"/>
              <a:pPr/>
              <a:t>12</a:t>
            </a:fld>
            <a:endParaRPr lang="en-US" smtClean="0"/>
          </a:p>
        </p:txBody>
      </p:sp>
      <p:sp>
        <p:nvSpPr>
          <p:cNvPr id="276482" name="Rectangle 2"/>
          <p:cNvSpPr>
            <a:spLocks noGrp="1" noRot="1" noChangeAspect="1" noTextEdit="1"/>
          </p:cNvSpPr>
          <p:nvPr>
            <p:ph type="sldImg"/>
          </p:nvPr>
        </p:nvSpPr>
        <p:spPr>
          <a:xfrm>
            <a:off x="2895600" y="527050"/>
            <a:ext cx="3505200" cy="2628900"/>
          </a:xfrm>
          <a:ln/>
        </p:spPr>
      </p:sp>
      <p:sp>
        <p:nvSpPr>
          <p:cNvPr id="276483" name="Rectangle 3"/>
          <p:cNvSpPr>
            <a:spLocks noGrp="1"/>
          </p:cNvSpPr>
          <p:nvPr>
            <p:ph type="body" idx="1"/>
          </p:nvPr>
        </p:nvSpPr>
        <p:spPr>
          <a:xfrm>
            <a:off x="930275" y="3330575"/>
            <a:ext cx="7435850" cy="3152775"/>
          </a:xfrm>
          <a:noFill/>
          <a:ln/>
        </p:spPr>
        <p:txBody>
          <a:bodyPr lIns="93031" tIns="46516" rIns="93031" bIns="46516"/>
          <a:lstStyle/>
          <a:p>
            <a:pPr eaLnBrk="1" hangingPunct="1">
              <a:spcBef>
                <a:spcPct val="0"/>
              </a:spcBef>
            </a:pPr>
            <a:r>
              <a:rPr lang="en-US" smtClean="0"/>
              <a:t>Respondents under 45 years old, those from households with three or more people and those with children were more likely to use social media to inform of their safety. </a:t>
            </a:r>
          </a:p>
          <a:p>
            <a:pPr eaLnBrk="1" hangingPunct="1"/>
            <a:endParaRPr lang="en-US" smtClean="0"/>
          </a:p>
        </p:txBody>
      </p:sp>
    </p:spTree>
    <p:extLst>
      <p:ext uri="{BB962C8B-B14F-4D97-AF65-F5344CB8AC3E}">
        <p14:creationId xmlns:p14="http://schemas.microsoft.com/office/powerpoint/2010/main" val="41854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2582863" y="1058863"/>
            <a:ext cx="4557712" cy="461962"/>
          </a:xfrm>
          <a:prstGeom prst="rect">
            <a:avLst/>
          </a:prstGeom>
          <a:noFill/>
        </p:spPr>
        <p:txBody>
          <a:bodyPr>
            <a:spAutoFit/>
          </a:bodyPr>
          <a:lstStyle/>
          <a:p>
            <a:pPr eaLnBrk="0" hangingPunct="0">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A1CDC92-6520-4DB6-9099-47B73028744A}"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19548A6-4DE5-41E8-B70C-D33C35246D26}"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45E500E-444C-4A5E-ADC3-D6DDF6DB923C}"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9B6C096-3F48-436D-864E-436511D4765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F0FF1C1-9481-446B-B17A-63F3D63A81A5}"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5AE615A-F650-450B-93DB-AC406F3A3B1C}"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AE3B0BF-96BB-4A2A-8A4C-404D681F1F61}"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862C6D3-642E-4F08-8CAF-CF68F2E8ADAD}"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13F4800-80EE-445C-9295-F87F9135D9F4}"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EC7D3B6-2EA9-47C7-A9C9-E78D226E6F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2888"/>
            <a:ext cx="19431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2888"/>
            <a:ext cx="56769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F6CC0A3-18EA-4998-80D0-0985F66F15E4}"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40A62A2-2C00-49D0-9BBB-D4C5BD12F3D8}"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3E760FBC-4E25-411F-92DB-62A3352386F0}"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FF5D5FD-F80F-4565-ADD7-6629EFA04901}"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212E292-9457-4C39-B2E5-0C4AFC667D84}"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AC58F06-68AE-474B-9A9E-BF475C2EC61B}"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7D59EC54-D23D-4EBB-BE6E-767C5A39C1DD}"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B8EA978-82AB-4E6F-BCBB-07429B871BC7}"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11529E2-18EC-4F22-9120-177212603AC8}"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030489-5DFF-4E77-BBCC-2C363A08E8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42888"/>
            <a:ext cx="77724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38250"/>
            <a:ext cx="7772400" cy="4781550"/>
          </a:xfrm>
        </p:spPr>
        <p:txBody>
          <a:bodyPr/>
          <a:lstStyle/>
          <a:p>
            <a:pPr lvl="0"/>
            <a:endParaRPr lang="en-US" noProof="0" smtClean="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42BD61C-2558-43DB-B843-CF17B2D75C13}"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B40B9AA-0FED-4CE5-B942-D53CBF716A6E}"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88BCF68-6903-4E36-A496-1D1A593196A5}"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120AC45-1652-4419-84F9-04BF80FC27B7}"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4AAD192-42A4-437F-A149-1258792668B1}"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C246C15-8EE0-45A9-932A-C7F197F3BD74}"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5A500CD-7D09-4956-8C9E-789517B8548E}"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75C0ABB1-5D8F-4D6B-B096-8ADFB598964B}"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00F0D7C-E023-48CF-90E2-8D0FC8789F16}"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6947D92-C114-41DE-9939-012ED515C8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C097369-3B47-4663-B266-FBEA3F61B412}"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F367A6-14BD-4BEC-8795-D79968E32B3E}"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49B8BC4-D566-49B1-AD32-47BAA7687FF0}"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6AAF3A2-B5C9-4D2A-AAF5-DC12961F3E78}"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829057F-F48A-4114-88CF-E057CC8868BD}"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5E110A7-9577-47F9-AEE7-9937A85B9F71}"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4C16F4C-E7AF-4E93-8C9B-939F86FEA633}"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AF7E44E-0F7C-4E79-8E81-DAD344DEAEF3}"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00B0640-3922-4CA1-BA4D-606AB16A0F5F}"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0D699D42-4DBB-4C45-831A-0982DE6C7F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A5DD83C-18F8-4C20-AAF3-7C1C6EF02805}"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18D2664-17E9-4B2A-8FBC-E70E23316C17}"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4ED10E9-8FB6-4B8A-8B9A-F129E02850D6}"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4FAA4B2-0B1C-4558-84AE-8D9EE224E042}"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344CDBC-13DB-4248-8563-058D61E3D85D}"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DCF8E5D-9186-4757-AAC5-033B7D282D6A}"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6CA8F8A-F16C-4564-B74A-3A85A603D026}"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26EC8A6-4CD1-400C-AE9B-AC0E3CA5644D}"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760D8A0-E431-4991-B091-C02E11D2D808}"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04A7BE6-406A-4A8B-97B2-1BFEB14F2A3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8101B05-E111-47DD-AFBA-D7935B732A28}"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CA5EB90-7984-4665-B54D-D4FD3EE3A814}"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CD60965-267A-4BE9-AE30-76466D12D158}"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138C66A-F3BC-4013-B3C1-99A7686F4469}"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5D12BCA-9B23-4018-B562-0AC77F1822FA}"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D87E543-D627-46A7-870F-F4FC110AFAB4}"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7371DDB-EA86-423B-BB56-5EE22F2F3F46}"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F07C387-EB2E-437B-B8EB-D8705A6D3D5A}"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98C1343-B49D-48B2-8C23-E305FA6A29B6}"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A994BBA-5449-4808-8B78-BD6E7E96E1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0F38C79-01EC-400E-9B50-DC981EE7C001}"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EF49E1C-5255-42D0-9FB6-7760ABEEFEA9}"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E62ECE6-F503-4D0E-8F12-DE620D0C3967}"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09B8CB1-E9A8-48C3-8291-0CD1D66EE9A2}"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DFE7BA7-D30B-46AC-95D9-EE8F108C989E}"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E418CE5-D4D9-4266-8835-1351FE2E84AF}"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1505A77-271D-413A-8FDF-E8D8AC40387D}"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7EB50BF0-2B15-4C4E-A732-70DB072917B2}"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214ABD0-39C5-40A6-951B-4872749C1C24}"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08EF161-390D-4834-BFA6-9E31253D7C7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29DD852-18E1-43AD-80FC-60ACD10E4F93}"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0865777-5511-4F92-9F18-8404990577B2}"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8FF50073-CC5D-4EC9-9F79-B520B9959831}"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17C000E-17CF-4F6C-A7A2-D23F4942DAFA}"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C421180-28B2-4CC3-B664-B4A8D1FD235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13ED5E2-95A6-4553-B518-CAF73137CBCB}"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7C04CA7-BED1-4FE9-A43E-CDB4574783EB}"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47EE65F-6E8F-4B01-B309-A9C5F5BDA57A}"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80A2EB70-F603-46A7-8907-73DCB635AB43}"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43CA586-5C81-4CF9-A89C-13F83F6B7E1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9E46503-6C97-4AC0-9556-004FEB0BB465}"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4D7BFE79-8E47-4352-A6F5-B055905D7857}"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F5872EA-A974-4E3A-97F9-3202DF6DC4C5}"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BE75F76-06F1-4F92-9269-0486688AF56D}"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2F29930-2038-4A40-B354-9C245DCA3C35}"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D192DEF-F595-483A-91CD-20E8A3416AAB}"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90DB6E3-AF2B-4BA0-87A5-6B248D7184F8}"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D061F44-B86B-47E1-B19C-973D9A952F2A}"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1CDA2B7-7A07-4B4B-AD9C-3D2DE61EF1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A4F60702-78DF-43B3-B89F-3F1AC69F1EC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2D0D0B2-AFC9-456C-A909-CBB405FD736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2A3F940-F08A-416B-9DC6-BAE4D6A054B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891081D-CF1A-425A-9DA3-E719D7716A2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4EC321E-B834-4883-8EB9-37E7A1E0D2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38250"/>
            <a:ext cx="38100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38250"/>
            <a:ext cx="38100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6238F4F-1959-47E5-9EBC-B2C9440D257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069D60D-B6CE-4F78-8B7F-7AC90977F4A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F8F23DE-5B3C-479D-A836-CA7C17D76EF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982D85A-DE5B-421D-8802-BF5DB5B33CC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A409E6F-B999-4223-B8FE-E3CE75F65EFB}"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9008A3D-3E55-4AFD-BED7-479BD9979E1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CF54DFFE-3951-41BB-B3BF-3AF92ADA17E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04D079A-1E0D-4E3E-9055-CC63C8832F00}"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79F1240-5EFA-4E49-B0D0-49E51F86EC42}"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914B359-6F90-479A-A7FF-505C77FE84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0306F28-0868-4C3D-8363-ED93F95D1B2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63A5753-BEF4-405C-8BCF-F6E6AF38B086}"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02BD008-D8E1-4B16-BF7F-B5179EEA9E9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A20FFFE-2D16-4842-8B7D-546D8B59194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64D8818-9DF5-4F4E-B9CC-6EFE73E7FB1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7228F4F-E92A-48DA-97C8-1B6DDDC5E13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2438FB1-E513-4147-AEA9-7470B71C9B6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328F0FD3-ACFF-4113-9F13-81DB363F0EB1}"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CB22DFB-BCC4-4F94-A98D-0367C0AD3BD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2CAB733-82B5-4CDA-AB28-EF4007CF15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02E6488A-08AA-4BFF-B94E-D66BB0B949A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46F7BEA1-A02D-466D-A8D7-CE11E515EBC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FB3BA010-823C-4FBC-86F2-C1540CAF0819}"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D91D8A-A7B3-46D8-9CAF-A911DF35EE7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D5D009D-C9A9-4201-8D83-313272BD4035}"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BD71520-638A-4AC0-B332-57A056EBCA6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C787EBA-1A02-4F76-BCC5-DF1DA406CAD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225D45F-AEE2-4E4A-975D-C9FE0DD53F1A}"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DA7392C6-9649-4101-B530-E0AB62B4799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B4A3749-FF49-4FCF-95D4-A9867DECBA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A5FE48B-CF8A-4AE9-9A52-2F36DFFBC6F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F00E94F-6684-438A-B085-EA0742288D0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B2A395DB-71B0-4C3D-B5D6-CA480F8C998B}"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BDE3710-9251-4107-A2E1-4CAC4224924F}"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4EF7EDF-DDE4-47A1-A0BF-CA0B24B38502}"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676603E-9A9E-4105-8CCD-A7B120C202A7}"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323B1FC-0F0B-4835-A1B0-10D14C7CAE1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7A5845A-6D76-454D-B54A-456AEF27E2B4}"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9EF2B53-6F7A-4CDB-9788-3C63569E354C}"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899ACF93-72D5-46D4-B209-3CE63BA7B7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F4C4D62-F1CD-4455-B77E-2A77904C309E}"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757C558-BA2D-437E-9AA8-B95D244CF83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01F5D2A-493A-458D-8790-2DB87EAE8965}"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BF26F00D-25EF-4687-8583-6C079AB0EF8D}"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38A7A1C-0A16-4ECF-B937-21DF5A123A40}"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320F1A4-25A2-43E4-AC24-EA81AA8E16FA}"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0D857F2-6F3D-4FF3-85EA-E37CDF7F0EA7}"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C5E0791-B16E-42FD-B655-D214756BF125}"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4D962B3-D643-4388-8188-425E90FA7F16}"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1E5ECF6-B902-4314-AAE2-09C423125A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88EE0DAA-7B59-4556-B463-39B4C921A782}"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63789D5-B400-4C45-8A92-D463DB337062}"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65C5ED8-1D57-4190-9770-21B0A264A6BF}"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1125"/>
            <a:ext cx="4038600"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989ADDC-8968-48C6-80C3-8205D876E79A}"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B0392209-E479-4559-B6C8-F4D620BCF999}"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E910230-6D68-4C3A-A532-048D4DEE2DD5}"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D80F6B2-5066-408C-B90D-F8C085F6EC9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53B2D79-BBEA-44A0-8B90-B60705C9937A}"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AE42A2C-87BB-4F17-B006-8393CB6CF58D}"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AF653C6-6B97-4964-AE9F-C7F2AEE0CF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8.png"/><Relationship Id="rId14" Type="http://schemas.openxmlformats.org/officeDocument/2006/relationships/image" Target="../media/image6.pn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6.png"/><Relationship Id="rId14" Type="http://schemas.openxmlformats.org/officeDocument/2006/relationships/image" Target="../media/image3.png"/><Relationship Id="rId15" Type="http://schemas.openxmlformats.org/officeDocument/2006/relationships/image" Target="../media/image8.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6.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6.png"/><Relationship Id="rId14" Type="http://schemas.openxmlformats.org/officeDocument/2006/relationships/image" Target="../media/image8.pn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6.png"/><Relationship Id="rId14" Type="http://schemas.openxmlformats.org/officeDocument/2006/relationships/image" Target="../media/image9.pn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6.png"/><Relationship Id="rId14" Type="http://schemas.openxmlformats.org/officeDocument/2006/relationships/image" Target="../media/image3.pn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6.png"/><Relationship Id="rId14" Type="http://schemas.openxmlformats.org/officeDocument/2006/relationships/image" Target="../media/image3.pn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6.pn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5.png"/><Relationship Id="rId15" Type="http://schemas.openxmlformats.org/officeDocument/2006/relationships/image" Target="../media/image7.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6.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6.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6.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6.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Gray_gradient.psd"/>
          <p:cNvPicPr>
            <a:picLocks noChangeAspect="1"/>
          </p:cNvPicPr>
          <p:nvPr userDrawn="1"/>
        </p:nvPicPr>
        <p:blipFill>
          <a:blip r:embed="rId14" cstate="print"/>
          <a:srcRect/>
          <a:stretch>
            <a:fillRect/>
          </a:stretch>
        </p:blipFill>
        <p:spPr bwMode="auto">
          <a:xfrm>
            <a:off x="0" y="0"/>
            <a:ext cx="9144000" cy="68548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242888"/>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238250"/>
            <a:ext cx="77724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 name="Rectangle 22"/>
          <p:cNvSpPr>
            <a:spLocks noChangeArrowheads="1"/>
          </p:cNvSpPr>
          <p:nvPr/>
        </p:nvSpPr>
        <p:spPr bwMode="auto">
          <a:xfrm>
            <a:off x="8534400" y="6553200"/>
            <a:ext cx="609600" cy="304800"/>
          </a:xfrm>
          <a:prstGeom prst="rect">
            <a:avLst/>
          </a:prstGeom>
          <a:noFill/>
          <a:ln w="9525">
            <a:noFill/>
            <a:miter lim="800000"/>
            <a:headEnd/>
            <a:tailEnd/>
          </a:ln>
          <a:effectLst/>
        </p:spPr>
        <p:txBody>
          <a:bodyPr/>
          <a:lstStyle/>
          <a:p>
            <a:pPr algn="r" eaLnBrk="0" hangingPunct="0">
              <a:lnSpc>
                <a:spcPct val="90000"/>
              </a:lnSpc>
              <a:spcAft>
                <a:spcPct val="40000"/>
              </a:spcAft>
              <a:defRPr/>
            </a:pPr>
            <a:fld id="{03F9BAE4-1BDF-42E1-B9E7-DA8F15AF60E9}" type="slidenum">
              <a:rPr lang="en-US" sz="1400">
                <a:solidFill>
                  <a:schemeClr val="bg2"/>
                </a:solidFill>
                <a:latin typeface="Arial" charset="0"/>
                <a:ea typeface="ＭＳ Ｐゴシック" pitchFamily="34" charset="-128"/>
              </a:rPr>
              <a:pPr algn="r" eaLnBrk="0" hangingPunct="0">
                <a:lnSpc>
                  <a:spcPct val="90000"/>
                </a:lnSpc>
                <a:spcAft>
                  <a:spcPct val="40000"/>
                </a:spcAft>
                <a:defRPr/>
              </a:pPr>
              <a:t>‹#›</a:t>
            </a:fld>
            <a:endParaRPr lang="en-US" sz="1400">
              <a:solidFill>
                <a:schemeClr val="bg2"/>
              </a:solidFill>
              <a:latin typeface="Arial" charset="0"/>
              <a:ea typeface="ＭＳ Ｐゴシック" pitchFamily="34" charset="-128"/>
            </a:endParaRPr>
          </a:p>
        </p:txBody>
      </p:sp>
      <p:pic>
        <p:nvPicPr>
          <p:cNvPr id="1030" name="Picture 1" descr="ARC_Logo_Mktg_Prmry.png"/>
          <p:cNvPicPr>
            <a:picLocks noChangeAspect="1"/>
          </p:cNvPicPr>
          <p:nvPr userDrawn="1"/>
        </p:nvPicPr>
        <p:blipFill>
          <a:blip r:embed="rId15" cstate="print"/>
          <a:srcRect/>
          <a:stretch>
            <a:fillRect/>
          </a:stretch>
        </p:blipFill>
        <p:spPr bwMode="auto">
          <a:xfrm>
            <a:off x="6599238" y="5964238"/>
            <a:ext cx="2544762" cy="893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Akzidenz-Grotesk Std Med" pitchFamily="2" charset="0"/>
        </a:defRPr>
      </a:lvl2pPr>
      <a:lvl3pPr algn="l" rtl="0" eaLnBrk="0" fontAlgn="base" hangingPunct="0">
        <a:spcBef>
          <a:spcPct val="0"/>
        </a:spcBef>
        <a:spcAft>
          <a:spcPct val="0"/>
        </a:spcAft>
        <a:defRPr sz="3600">
          <a:solidFill>
            <a:schemeClr val="bg2"/>
          </a:solidFill>
          <a:latin typeface="Akzidenz-Grotesk Std Med" pitchFamily="2" charset="0"/>
        </a:defRPr>
      </a:lvl3pPr>
      <a:lvl4pPr algn="l" rtl="0" eaLnBrk="0" fontAlgn="base" hangingPunct="0">
        <a:spcBef>
          <a:spcPct val="0"/>
        </a:spcBef>
        <a:spcAft>
          <a:spcPct val="0"/>
        </a:spcAft>
        <a:defRPr sz="3600">
          <a:solidFill>
            <a:schemeClr val="bg2"/>
          </a:solidFill>
          <a:latin typeface="Akzidenz-Grotesk Std Med" pitchFamily="2" charset="0"/>
        </a:defRPr>
      </a:lvl4pPr>
      <a:lvl5pPr algn="l" rtl="0" eaLnBrk="0" fontAlgn="base" hangingPunct="0">
        <a:spcBef>
          <a:spcPct val="0"/>
        </a:spcBef>
        <a:spcAft>
          <a:spcPct val="0"/>
        </a:spcAft>
        <a:defRPr sz="3600">
          <a:solidFill>
            <a:schemeClr val="bg2"/>
          </a:solidFill>
          <a:latin typeface="Akzidenz-Grotesk Std Med" pitchFamily="2" charset="0"/>
        </a:defRPr>
      </a:lvl5pPr>
      <a:lvl6pPr marL="457200" algn="l" rtl="0" eaLnBrk="0" fontAlgn="base" hangingPunct="0">
        <a:spcBef>
          <a:spcPct val="0"/>
        </a:spcBef>
        <a:spcAft>
          <a:spcPct val="0"/>
        </a:spcAft>
        <a:defRPr sz="3600">
          <a:solidFill>
            <a:schemeClr val="bg2"/>
          </a:solidFill>
          <a:latin typeface="Akzidenz-Grotesk Std Med" pitchFamily="2" charset="0"/>
        </a:defRPr>
      </a:lvl6pPr>
      <a:lvl7pPr marL="914400" algn="l" rtl="0" eaLnBrk="0" fontAlgn="base" hangingPunct="0">
        <a:spcBef>
          <a:spcPct val="0"/>
        </a:spcBef>
        <a:spcAft>
          <a:spcPct val="0"/>
        </a:spcAft>
        <a:defRPr sz="3600">
          <a:solidFill>
            <a:schemeClr val="bg2"/>
          </a:solidFill>
          <a:latin typeface="Akzidenz-Grotesk Std Med" pitchFamily="2" charset="0"/>
        </a:defRPr>
      </a:lvl7pPr>
      <a:lvl8pPr marL="1371600" algn="l" rtl="0" eaLnBrk="0" fontAlgn="base" hangingPunct="0">
        <a:spcBef>
          <a:spcPct val="0"/>
        </a:spcBef>
        <a:spcAft>
          <a:spcPct val="0"/>
        </a:spcAft>
        <a:defRPr sz="3600">
          <a:solidFill>
            <a:schemeClr val="bg2"/>
          </a:solidFill>
          <a:latin typeface="Akzidenz-Grotesk Std Med" pitchFamily="2" charset="0"/>
        </a:defRPr>
      </a:lvl8pPr>
      <a:lvl9pPr marL="1828800" algn="l" rtl="0" eaLnBrk="0" fontAlgn="base" hangingPunct="0">
        <a:spcBef>
          <a:spcPct val="0"/>
        </a:spcBef>
        <a:spcAft>
          <a:spcPct val="0"/>
        </a:spcAft>
        <a:defRPr sz="3600">
          <a:solidFill>
            <a:schemeClr val="bg2"/>
          </a:solidFill>
          <a:latin typeface="Akzidenz-Grotesk Std Med" pitchFamily="2" charset="0"/>
        </a:defRPr>
      </a:lvl9pPr>
    </p:titleStyle>
    <p:bodyStyle>
      <a:lvl1pPr marL="342900" indent="-342900" algn="l" rtl="0" eaLnBrk="0" fontAlgn="base" hangingPunct="0">
        <a:spcBef>
          <a:spcPct val="20000"/>
        </a:spcBef>
        <a:spcAft>
          <a:spcPct val="0"/>
        </a:spcAft>
        <a:buClr>
          <a:schemeClr val="bg2"/>
        </a:buClr>
        <a:buFont typeface="Monotype Sorts"/>
        <a:buChar char="u"/>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Monotype Sorts"/>
        <a:buChar char="n"/>
        <a:defRPr sz="2000" b="1">
          <a:solidFill>
            <a:schemeClr val="tx1"/>
          </a:solidFill>
          <a:latin typeface="+mn-lt"/>
        </a:defRPr>
      </a:lvl2pPr>
      <a:lvl3pPr marL="1085850" indent="-228600" algn="l" rtl="0" eaLnBrk="0" fontAlgn="base" hangingPunct="0">
        <a:spcBef>
          <a:spcPct val="20000"/>
        </a:spcBef>
        <a:spcAft>
          <a:spcPct val="0"/>
        </a:spcAft>
        <a:buClr>
          <a:schemeClr val="bg2"/>
        </a:buClr>
        <a:buFont typeface="Monotype Sorts"/>
        <a:buChar char="l"/>
        <a:defRPr>
          <a:solidFill>
            <a:schemeClr val="tx1"/>
          </a:solidFill>
          <a:latin typeface="+mn-lt"/>
        </a:defRPr>
      </a:lvl3pPr>
      <a:lvl4pPr marL="1428750" indent="-228600" algn="l" rtl="0" eaLnBrk="0" fontAlgn="base" hangingPunct="0">
        <a:spcBef>
          <a:spcPct val="20000"/>
        </a:spcBef>
        <a:spcAft>
          <a:spcPct val="0"/>
        </a:spcAft>
        <a:buClr>
          <a:schemeClr val="bg2"/>
        </a:buClr>
        <a:buChar char="–"/>
        <a:defRPr sz="1600">
          <a:solidFill>
            <a:schemeClr val="tx1"/>
          </a:solidFill>
          <a:latin typeface="+mn-lt"/>
        </a:defRPr>
      </a:lvl4pPr>
      <a:lvl5pPr marL="1771650" indent="-228600" algn="l" rtl="0" eaLnBrk="0" fontAlgn="base" hangingPunct="0">
        <a:spcBef>
          <a:spcPct val="20000"/>
        </a:spcBef>
        <a:spcAft>
          <a:spcPct val="0"/>
        </a:spcAft>
        <a:buClr>
          <a:schemeClr val="bg2"/>
        </a:buClr>
        <a:buChar char="»"/>
        <a:defRPr sz="1600">
          <a:solidFill>
            <a:schemeClr val="tx1"/>
          </a:solidFill>
          <a:latin typeface="+mn-lt"/>
        </a:defRPr>
      </a:lvl5pPr>
      <a:lvl6pPr marL="2228850" indent="-228600" algn="l" rtl="0" eaLnBrk="0" fontAlgn="base" hangingPunct="0">
        <a:spcBef>
          <a:spcPct val="20000"/>
        </a:spcBef>
        <a:spcAft>
          <a:spcPct val="0"/>
        </a:spcAft>
        <a:buClr>
          <a:schemeClr val="bg2"/>
        </a:buClr>
        <a:buChar char="»"/>
        <a:defRPr sz="1600">
          <a:solidFill>
            <a:schemeClr val="tx1"/>
          </a:solidFill>
          <a:latin typeface="+mn-lt"/>
        </a:defRPr>
      </a:lvl6pPr>
      <a:lvl7pPr marL="2686050" indent="-228600" algn="l" rtl="0" eaLnBrk="0" fontAlgn="base" hangingPunct="0">
        <a:spcBef>
          <a:spcPct val="20000"/>
        </a:spcBef>
        <a:spcAft>
          <a:spcPct val="0"/>
        </a:spcAft>
        <a:buClr>
          <a:schemeClr val="bg2"/>
        </a:buClr>
        <a:buChar char="»"/>
        <a:defRPr sz="1600">
          <a:solidFill>
            <a:schemeClr val="tx1"/>
          </a:solidFill>
          <a:latin typeface="+mn-lt"/>
        </a:defRPr>
      </a:lvl7pPr>
      <a:lvl8pPr marL="3143250" indent="-228600" algn="l" rtl="0" eaLnBrk="0" fontAlgn="base" hangingPunct="0">
        <a:spcBef>
          <a:spcPct val="20000"/>
        </a:spcBef>
        <a:spcAft>
          <a:spcPct val="0"/>
        </a:spcAft>
        <a:buClr>
          <a:schemeClr val="bg2"/>
        </a:buClr>
        <a:buChar char="»"/>
        <a:defRPr sz="1600">
          <a:solidFill>
            <a:schemeClr val="tx1"/>
          </a:solidFill>
          <a:latin typeface="+mn-lt"/>
        </a:defRPr>
      </a:lvl8pPr>
      <a:lvl9pPr marL="3600450" indent="-228600" algn="l" rtl="0" eaLnBrk="0" fontAlgn="base" hangingPunct="0">
        <a:spcBef>
          <a:spcPct val="20000"/>
        </a:spcBef>
        <a:spcAft>
          <a:spcPct val="0"/>
        </a:spcAft>
        <a:buClr>
          <a:schemeClr val="bg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12643" name="Picture 19" descr="background-border2.png"/>
          <p:cNvPicPr>
            <a:picLocks noChangeAspect="1"/>
          </p:cNvPicPr>
          <p:nvPr/>
        </p:nvPicPr>
        <p:blipFill>
          <a:blip r:embed="rId13" cstate="print"/>
          <a:srcRect/>
          <a:stretch>
            <a:fillRect/>
          </a:stretch>
        </p:blipFill>
        <p:spPr bwMode="auto">
          <a:xfrm rot="282271" flipH="1">
            <a:off x="3219450" y="1238250"/>
            <a:ext cx="5724525" cy="4541838"/>
          </a:xfrm>
          <a:prstGeom prst="rect">
            <a:avLst/>
          </a:prstGeom>
          <a:noFill/>
          <a:ln w="9525">
            <a:noFill/>
            <a:miter lim="800000"/>
            <a:headEnd/>
            <a:tailEnd/>
          </a:ln>
        </p:spPr>
      </p:pic>
      <p:pic>
        <p:nvPicPr>
          <p:cNvPr id="112644" name="Picture 8" descr="ARC_Logo_Bttn_HorizStkd_RGB.png"/>
          <p:cNvPicPr>
            <a:picLocks noChangeAspect="1"/>
          </p:cNvPicPr>
          <p:nvPr/>
        </p:nvPicPr>
        <p:blipFill>
          <a:blip r:embed="rId14" cstate="print"/>
          <a:srcRect/>
          <a:stretch>
            <a:fillRect/>
          </a:stretch>
        </p:blipFill>
        <p:spPr bwMode="auto">
          <a:xfrm>
            <a:off x="223838" y="5911850"/>
            <a:ext cx="1900237" cy="863600"/>
          </a:xfrm>
          <a:prstGeom prst="rect">
            <a:avLst/>
          </a:prstGeom>
          <a:noFill/>
          <a:ln w="9525">
            <a:noFill/>
            <a:miter lim="800000"/>
            <a:headEnd/>
            <a:tailEnd/>
          </a:ln>
        </p:spPr>
      </p:pic>
      <p:sp>
        <p:nvSpPr>
          <p:cNvPr id="112645"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46"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4A9306C6-1FE9-4146-8B30-4A18477CAD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4931" name="Picture 12"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pic>
        <p:nvPicPr>
          <p:cNvPr id="124932" name="Picture 15" descr="note_card_2.png"/>
          <p:cNvPicPr>
            <a:picLocks noChangeAspect="1"/>
          </p:cNvPicPr>
          <p:nvPr/>
        </p:nvPicPr>
        <p:blipFill>
          <a:blip r:embed="rId14" cstate="print"/>
          <a:srcRect/>
          <a:stretch>
            <a:fillRect/>
          </a:stretch>
        </p:blipFill>
        <p:spPr bwMode="auto">
          <a:xfrm rot="153078">
            <a:off x="4705350" y="2149475"/>
            <a:ext cx="3576638" cy="2709863"/>
          </a:xfrm>
          <a:prstGeom prst="rect">
            <a:avLst/>
          </a:prstGeom>
          <a:noFill/>
          <a:ln w="9525">
            <a:noFill/>
            <a:miter lim="800000"/>
            <a:headEnd/>
            <a:tailEnd/>
          </a:ln>
        </p:spPr>
      </p:pic>
      <p:pic>
        <p:nvPicPr>
          <p:cNvPr id="124933" name="Picture 17" descr="background-border2.png"/>
          <p:cNvPicPr>
            <a:picLocks noChangeAspect="1"/>
          </p:cNvPicPr>
          <p:nvPr/>
        </p:nvPicPr>
        <p:blipFill>
          <a:blip r:embed="rId15" cstate="print"/>
          <a:srcRect/>
          <a:stretch>
            <a:fillRect/>
          </a:stretch>
        </p:blipFill>
        <p:spPr bwMode="auto">
          <a:xfrm rot="151312" flipH="1">
            <a:off x="82550" y="1481138"/>
            <a:ext cx="5272088" cy="4181475"/>
          </a:xfrm>
          <a:prstGeom prst="rect">
            <a:avLst/>
          </a:prstGeom>
          <a:noFill/>
          <a:ln w="9525">
            <a:noFill/>
            <a:miter lim="800000"/>
            <a:headEnd/>
            <a:tailEnd/>
          </a:ln>
        </p:spPr>
      </p:pic>
      <p:sp>
        <p:nvSpPr>
          <p:cNvPr id="124934"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4935"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4B0C35A2-2AF5-44B8-9E93-65323ED0C3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37219" name="Picture 12"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137220"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21"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A2DB41B1-D479-4A3E-BD5D-7D6BCD75A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9506" name="Picture 3"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cxnSp>
        <p:nvCxnSpPr>
          <p:cNvPr id="5"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49508" name="Picture 10" descr="background-border2.png"/>
          <p:cNvPicPr>
            <a:picLocks noChangeAspect="1"/>
          </p:cNvPicPr>
          <p:nvPr/>
        </p:nvPicPr>
        <p:blipFill>
          <a:blip r:embed="rId14" cstate="print"/>
          <a:srcRect/>
          <a:stretch>
            <a:fillRect/>
          </a:stretch>
        </p:blipFill>
        <p:spPr bwMode="auto">
          <a:xfrm rot="281056" flipH="1">
            <a:off x="1423988" y="1192213"/>
            <a:ext cx="6153150" cy="4879975"/>
          </a:xfrm>
          <a:prstGeom prst="rect">
            <a:avLst/>
          </a:prstGeom>
          <a:noFill/>
          <a:ln w="9525">
            <a:noFill/>
            <a:miter lim="800000"/>
            <a:headEnd/>
            <a:tailEnd/>
          </a:ln>
        </p:spPr>
      </p:pic>
      <p:sp>
        <p:nvSpPr>
          <p:cNvPr id="149509"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9510"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3B4D4CC7-BBC8-4E10-803E-67C513ED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0" r:id="rId2"/>
    <p:sldLayoutId id="2147483859" r:id="rId3"/>
    <p:sldLayoutId id="2147483858" r:id="rId4"/>
    <p:sldLayoutId id="2147483857" r:id="rId5"/>
    <p:sldLayoutId id="2147483856" r:id="rId6"/>
    <p:sldLayoutId id="2147483855" r:id="rId7"/>
    <p:sldLayoutId id="2147483854" r:id="rId8"/>
    <p:sldLayoutId id="2147483853" r:id="rId9"/>
    <p:sldLayoutId id="2147483852" r:id="rId10"/>
    <p:sldLayoutId id="2147483851"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1794" name="Picture 3"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cxnSp>
        <p:nvCxnSpPr>
          <p:cNvPr id="5"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61796" name="Picture 8" descr="Photo_border_sq.psd"/>
          <p:cNvPicPr>
            <a:picLocks noChangeAspect="1"/>
          </p:cNvPicPr>
          <p:nvPr/>
        </p:nvPicPr>
        <p:blipFill>
          <a:blip r:embed="rId14" cstate="print"/>
          <a:srcRect/>
          <a:stretch>
            <a:fillRect/>
          </a:stretch>
        </p:blipFill>
        <p:spPr bwMode="auto">
          <a:xfrm>
            <a:off x="2286000" y="1363663"/>
            <a:ext cx="4740275" cy="4548187"/>
          </a:xfrm>
          <a:prstGeom prst="rect">
            <a:avLst/>
          </a:prstGeom>
          <a:noFill/>
          <a:ln w="9525">
            <a:noFill/>
            <a:miter lim="800000"/>
            <a:headEnd/>
            <a:tailEnd/>
          </a:ln>
        </p:spPr>
      </p:pic>
      <p:sp>
        <p:nvSpPr>
          <p:cNvPr id="161797"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798"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8BD43FFA-40F2-406C-A666-9A2E77AB7C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082" name="Picture 3"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cxnSp>
        <p:nvCxnSpPr>
          <p:cNvPr id="5"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74084" name="Picture 12" descr="note_card_2.png"/>
          <p:cNvPicPr>
            <a:picLocks noChangeAspect="1"/>
          </p:cNvPicPr>
          <p:nvPr/>
        </p:nvPicPr>
        <p:blipFill>
          <a:blip r:embed="rId14" cstate="print"/>
          <a:srcRect/>
          <a:stretch>
            <a:fillRect/>
          </a:stretch>
        </p:blipFill>
        <p:spPr bwMode="auto">
          <a:xfrm>
            <a:off x="1760538" y="1919288"/>
            <a:ext cx="5680075" cy="3489325"/>
          </a:xfrm>
          <a:prstGeom prst="rect">
            <a:avLst/>
          </a:prstGeom>
          <a:noFill/>
          <a:ln w="9525">
            <a:noFill/>
            <a:miter lim="800000"/>
            <a:headEnd/>
            <a:tailEnd/>
          </a:ln>
        </p:spPr>
      </p:pic>
      <p:sp>
        <p:nvSpPr>
          <p:cNvPr id="174085"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086"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65193D3D-A27A-403E-9D40-C82C18BE52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6370" name="Picture 3"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cxnSp>
        <p:nvCxnSpPr>
          <p:cNvPr id="5"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86372" name="Picture 8" descr="note_card_2.png"/>
          <p:cNvPicPr>
            <a:picLocks noChangeAspect="1"/>
          </p:cNvPicPr>
          <p:nvPr/>
        </p:nvPicPr>
        <p:blipFill>
          <a:blip r:embed="rId14" cstate="print"/>
          <a:srcRect/>
          <a:stretch>
            <a:fillRect/>
          </a:stretch>
        </p:blipFill>
        <p:spPr bwMode="auto">
          <a:xfrm>
            <a:off x="376238" y="2044700"/>
            <a:ext cx="4149725" cy="3146425"/>
          </a:xfrm>
          <a:prstGeom prst="rect">
            <a:avLst/>
          </a:prstGeom>
          <a:noFill/>
          <a:ln w="9525">
            <a:noFill/>
            <a:miter lim="800000"/>
            <a:headEnd/>
            <a:tailEnd/>
          </a:ln>
        </p:spPr>
      </p:pic>
      <p:pic>
        <p:nvPicPr>
          <p:cNvPr id="186373" name="Picture 10" descr="note_card_2.png"/>
          <p:cNvPicPr>
            <a:picLocks noChangeAspect="1"/>
          </p:cNvPicPr>
          <p:nvPr/>
        </p:nvPicPr>
        <p:blipFill>
          <a:blip r:embed="rId14" cstate="print"/>
          <a:srcRect/>
          <a:stretch>
            <a:fillRect/>
          </a:stretch>
        </p:blipFill>
        <p:spPr bwMode="auto">
          <a:xfrm>
            <a:off x="4756150" y="2044700"/>
            <a:ext cx="4149725" cy="3146425"/>
          </a:xfrm>
          <a:prstGeom prst="rect">
            <a:avLst/>
          </a:prstGeom>
          <a:noFill/>
          <a:ln w="9525">
            <a:noFill/>
            <a:miter lim="800000"/>
            <a:headEnd/>
            <a:tailEnd/>
          </a:ln>
        </p:spPr>
      </p:pic>
      <p:sp>
        <p:nvSpPr>
          <p:cNvPr id="186374"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6375"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173A55FD-CBE6-4ECC-BAAF-A115FF0F07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8658" name="Picture 3"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cxnSp>
        <p:nvCxnSpPr>
          <p:cNvPr id="5"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98660"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8661"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17BA4254-A37F-491D-A2B0-20BDB76EE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5" descr="note_card_2.png"/>
          <p:cNvPicPr>
            <a:picLocks noChangeAspect="1"/>
          </p:cNvPicPr>
          <p:nvPr/>
        </p:nvPicPr>
        <p:blipFill>
          <a:blip r:embed="rId13" cstate="print"/>
          <a:srcRect/>
          <a:stretch>
            <a:fillRect/>
          </a:stretch>
        </p:blipFill>
        <p:spPr bwMode="auto">
          <a:xfrm>
            <a:off x="1738313" y="1309688"/>
            <a:ext cx="5703887" cy="3503612"/>
          </a:xfrm>
          <a:prstGeom prst="rect">
            <a:avLst/>
          </a:prstGeom>
          <a:noFill/>
          <a:ln w="9525">
            <a:noFill/>
            <a:miter lim="800000"/>
            <a:headEnd/>
            <a:tailEnd/>
          </a:ln>
        </p:spPr>
      </p:pic>
      <p:pic>
        <p:nvPicPr>
          <p:cNvPr id="14339" name="Picture 6" descr="ARC_Logo_Bttn.png"/>
          <p:cNvPicPr>
            <a:picLocks noChangeAspect="1"/>
          </p:cNvPicPr>
          <p:nvPr/>
        </p:nvPicPr>
        <p:blipFill>
          <a:blip r:embed="rId14" cstate="print"/>
          <a:srcRect/>
          <a:stretch>
            <a:fillRect/>
          </a:stretch>
        </p:blipFill>
        <p:spPr bwMode="auto">
          <a:xfrm>
            <a:off x="3784600" y="592138"/>
            <a:ext cx="1474788" cy="1477962"/>
          </a:xfrm>
          <a:prstGeom prst="rect">
            <a:avLst/>
          </a:prstGeom>
          <a:noFill/>
          <a:ln w="9525">
            <a:noFill/>
            <a:miter lim="800000"/>
            <a:headEnd/>
            <a:tailEnd/>
          </a:ln>
        </p:spPr>
      </p:pic>
      <p:pic>
        <p:nvPicPr>
          <p:cNvPr id="14340" name="Picture 8" descr="ARC_Logo_WrdMrk_Horiz_RGB.png"/>
          <p:cNvPicPr>
            <a:picLocks noChangeAspect="1"/>
          </p:cNvPicPr>
          <p:nvPr/>
        </p:nvPicPr>
        <p:blipFill>
          <a:blip r:embed="rId15" cstate="print"/>
          <a:srcRect/>
          <a:stretch>
            <a:fillRect/>
          </a:stretch>
        </p:blipFill>
        <p:spPr bwMode="auto">
          <a:xfrm>
            <a:off x="3114675" y="5332413"/>
            <a:ext cx="3011488" cy="823912"/>
          </a:xfrm>
          <a:prstGeom prst="rect">
            <a:avLst/>
          </a:prstGeom>
          <a:noFill/>
          <a:ln w="9525">
            <a:noFill/>
            <a:miter lim="800000"/>
            <a:headEnd/>
            <a:tailEnd/>
          </a:ln>
        </p:spPr>
      </p:pic>
      <p:sp>
        <p:nvSpPr>
          <p:cNvPr id="14341"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2"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3" name="Picture 9" descr="Gray_gradient.psd"/>
          <p:cNvPicPr>
            <a:picLocks noChangeAspect="1"/>
          </p:cNvPicPr>
          <p:nvPr userDrawn="1"/>
        </p:nvPicPr>
        <p:blipFill>
          <a:blip r:embed="rId16" cstate="print"/>
          <a:srcRect/>
          <a:stretch>
            <a:fillRect/>
          </a:stretch>
        </p:blipFill>
        <p:spPr bwMode="auto">
          <a:xfrm>
            <a:off x="0" y="0"/>
            <a:ext cx="9144000" cy="6854825"/>
          </a:xfrm>
          <a:prstGeom prst="rect">
            <a:avLst/>
          </a:prstGeom>
          <a:noFill/>
          <a:ln w="9525">
            <a:noFill/>
            <a:miter lim="800000"/>
            <a:headEnd/>
            <a:tailEnd/>
          </a:ln>
        </p:spPr>
      </p:pic>
      <p:pic>
        <p:nvPicPr>
          <p:cNvPr id="14344" name="Picture 1" descr="ARC_Logo_Mktg_Prmry.png"/>
          <p:cNvPicPr>
            <a:picLocks noChangeAspect="1"/>
          </p:cNvPicPr>
          <p:nvPr userDrawn="1"/>
        </p:nvPicPr>
        <p:blipFill>
          <a:blip r:embed="rId17" cstate="print"/>
          <a:srcRect/>
          <a:stretch>
            <a:fillRect/>
          </a:stretch>
        </p:blipFill>
        <p:spPr bwMode="auto">
          <a:xfrm>
            <a:off x="6599238" y="5964238"/>
            <a:ext cx="2544762" cy="893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4"/>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38915" name="Picture 9"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38916"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7"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2ABB006B-7FF1-43E4-A46E-C814E72D52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9" descr="note_card_2.png"/>
          <p:cNvPicPr>
            <a:picLocks noChangeAspect="1"/>
          </p:cNvPicPr>
          <p:nvPr/>
        </p:nvPicPr>
        <p:blipFill>
          <a:blip r:embed="rId13" cstate="print"/>
          <a:srcRect/>
          <a:stretch>
            <a:fillRect/>
          </a:stretch>
        </p:blipFill>
        <p:spPr bwMode="auto">
          <a:xfrm>
            <a:off x="1993900" y="1752600"/>
            <a:ext cx="5219700" cy="3035300"/>
          </a:xfrm>
          <a:prstGeom prst="rect">
            <a:avLst/>
          </a:prstGeom>
          <a:noFill/>
          <a:ln w="9525">
            <a:noFill/>
            <a:miter lim="800000"/>
            <a:headEnd/>
            <a:tailEnd/>
          </a:ln>
        </p:spPr>
      </p:pic>
      <p:pic>
        <p:nvPicPr>
          <p:cNvPr id="51203" name="Picture 8" descr="ARC_Logo_WrdMrk_Horiz_RGB.png"/>
          <p:cNvPicPr>
            <a:picLocks noChangeAspect="1"/>
          </p:cNvPicPr>
          <p:nvPr/>
        </p:nvPicPr>
        <p:blipFill>
          <a:blip r:embed="rId14" cstate="print"/>
          <a:srcRect/>
          <a:stretch>
            <a:fillRect/>
          </a:stretch>
        </p:blipFill>
        <p:spPr bwMode="auto">
          <a:xfrm>
            <a:off x="3114675" y="5332413"/>
            <a:ext cx="3011488" cy="823912"/>
          </a:xfrm>
          <a:prstGeom prst="rect">
            <a:avLst/>
          </a:prstGeom>
          <a:noFill/>
          <a:ln w="9525">
            <a:noFill/>
            <a:miter lim="800000"/>
            <a:headEnd/>
            <a:tailEnd/>
          </a:ln>
        </p:spPr>
      </p:pic>
      <p:pic>
        <p:nvPicPr>
          <p:cNvPr id="51204" name="Picture 10" descr="ARC_Logo_Bttn.png"/>
          <p:cNvPicPr>
            <a:picLocks noChangeAspect="1"/>
          </p:cNvPicPr>
          <p:nvPr/>
        </p:nvPicPr>
        <p:blipFill>
          <a:blip r:embed="rId15" cstate="print"/>
          <a:srcRect/>
          <a:stretch>
            <a:fillRect/>
          </a:stretch>
        </p:blipFill>
        <p:spPr bwMode="auto">
          <a:xfrm>
            <a:off x="3797300" y="1014413"/>
            <a:ext cx="1474788" cy="1476375"/>
          </a:xfrm>
          <a:prstGeom prst="rect">
            <a:avLst/>
          </a:prstGeom>
          <a:noFill/>
          <a:ln w="9525">
            <a:noFill/>
            <a:miter lim="800000"/>
            <a:headEnd/>
            <a:tailEnd/>
          </a:ln>
        </p:spPr>
      </p:pic>
      <p:sp>
        <p:nvSpPr>
          <p:cNvPr id="51205"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6"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7780C7A2-CEC5-41AF-AB86-85F8022ED9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6"/>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3491" name="Picture 9"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63492"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3"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26BE1437-1FF1-42EA-BEDE-8213A23497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5"/>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5779" name="Picture 8"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75780"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1"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1D51AA78-D4CE-46FD-A150-92DF165F70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7"/>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88067" name="Picture 10"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88068"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069"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EECA13F6-E2FB-4818-8097-A884B660DB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9"/>
          <p:cNvCxnSpPr/>
          <p:nvPr/>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0355" name="Picture 12" descr="ARC_Logo_Bttn_HorizStkd_RGB.png"/>
          <p:cNvPicPr>
            <a:picLocks noChangeAspect="1"/>
          </p:cNvPicPr>
          <p:nvPr/>
        </p:nvPicPr>
        <p:blipFill>
          <a:blip r:embed="rId13" cstate="print"/>
          <a:srcRect/>
          <a:stretch>
            <a:fillRect/>
          </a:stretch>
        </p:blipFill>
        <p:spPr bwMode="auto">
          <a:xfrm>
            <a:off x="223838" y="5911850"/>
            <a:ext cx="1900237" cy="863600"/>
          </a:xfrm>
          <a:prstGeom prst="rect">
            <a:avLst/>
          </a:prstGeom>
          <a:noFill/>
          <a:ln w="9525">
            <a:noFill/>
            <a:miter lim="800000"/>
            <a:headEnd/>
            <a:tailEnd/>
          </a:ln>
        </p:spPr>
      </p:pic>
      <p:sp>
        <p:nvSpPr>
          <p:cNvPr id="100356" name="Title Placeholder 1"/>
          <p:cNvSpPr>
            <a:spLocks noGrp="1"/>
          </p:cNvSpPr>
          <p:nvPr>
            <p:ph type="title"/>
          </p:nvPr>
        </p:nvSpPr>
        <p:spPr bwMode="auto">
          <a:xfrm>
            <a:off x="457200" y="274638"/>
            <a:ext cx="8229600" cy="9255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7" name="Text Placeholder 2"/>
          <p:cNvSpPr>
            <a:spLocks noGrp="1"/>
          </p:cNvSpPr>
          <p:nvPr>
            <p:ph type="body" idx="1"/>
          </p:nvPr>
        </p:nvSpPr>
        <p:spPr bwMode="auto">
          <a:xfrm>
            <a:off x="457200" y="1381125"/>
            <a:ext cx="8229600" cy="4745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0">
                <a:latin typeface="+mn-lt"/>
                <a:cs typeface="+mn-cs"/>
              </a:defRPr>
            </a:lvl1pPr>
          </a:lstStyle>
          <a:p>
            <a:pPr>
              <a:defRPr/>
            </a:pPr>
            <a:fld id="{0CFD2462-2A0A-4AAE-9AC3-B1091D8EF0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457200" rtl="0" eaLnBrk="0" fontAlgn="base" hangingPunct="0">
        <a:spcBef>
          <a:spcPct val="0"/>
        </a:spcBef>
        <a:spcAft>
          <a:spcPct val="0"/>
        </a:spcAft>
        <a:defRPr sz="3200">
          <a:solidFill>
            <a:schemeClr val="accent1"/>
          </a:solidFill>
          <a:latin typeface="+mj-lt"/>
          <a:ea typeface="+mj-ea"/>
          <a:cs typeface="+mj-cs"/>
        </a:defRPr>
      </a:lvl1pPr>
      <a:lvl2pPr algn="ctr" defTabSz="457200" rtl="0" eaLnBrk="0" fontAlgn="base" hangingPunct="0">
        <a:spcBef>
          <a:spcPct val="0"/>
        </a:spcBef>
        <a:spcAft>
          <a:spcPct val="0"/>
        </a:spcAft>
        <a:defRPr sz="3200">
          <a:solidFill>
            <a:schemeClr val="accent1"/>
          </a:solidFill>
          <a:latin typeface="Aril"/>
          <a:ea typeface="Aril"/>
          <a:cs typeface="Aril"/>
        </a:defRPr>
      </a:lvl2pPr>
      <a:lvl3pPr algn="ctr" defTabSz="457200" rtl="0" eaLnBrk="0" fontAlgn="base" hangingPunct="0">
        <a:spcBef>
          <a:spcPct val="0"/>
        </a:spcBef>
        <a:spcAft>
          <a:spcPct val="0"/>
        </a:spcAft>
        <a:defRPr sz="3200">
          <a:solidFill>
            <a:schemeClr val="accent1"/>
          </a:solidFill>
          <a:latin typeface="Aril"/>
          <a:ea typeface="Aril"/>
          <a:cs typeface="Aril"/>
        </a:defRPr>
      </a:lvl3pPr>
      <a:lvl4pPr algn="ctr" defTabSz="457200" rtl="0" eaLnBrk="0" fontAlgn="base" hangingPunct="0">
        <a:spcBef>
          <a:spcPct val="0"/>
        </a:spcBef>
        <a:spcAft>
          <a:spcPct val="0"/>
        </a:spcAft>
        <a:defRPr sz="3200">
          <a:solidFill>
            <a:schemeClr val="accent1"/>
          </a:solidFill>
          <a:latin typeface="Aril"/>
          <a:ea typeface="Aril"/>
          <a:cs typeface="Aril"/>
        </a:defRPr>
      </a:lvl4pPr>
      <a:lvl5pPr algn="ctr" defTabSz="457200" rtl="0" eaLnBrk="0" fontAlgn="base" hangingPunct="0">
        <a:spcBef>
          <a:spcPct val="0"/>
        </a:spcBef>
        <a:spcAft>
          <a:spcPct val="0"/>
        </a:spcAft>
        <a:defRPr sz="3200">
          <a:solidFill>
            <a:schemeClr val="accent1"/>
          </a:solidFill>
          <a:latin typeface="Aril"/>
          <a:ea typeface="Aril"/>
          <a:cs typeface="Aril"/>
        </a:defRPr>
      </a:lvl5pPr>
      <a:lvl6pPr marL="457200" algn="ctr" defTabSz="457200" rtl="0" eaLnBrk="0" fontAlgn="base" hangingPunct="0">
        <a:spcBef>
          <a:spcPct val="0"/>
        </a:spcBef>
        <a:spcAft>
          <a:spcPct val="0"/>
        </a:spcAft>
        <a:defRPr sz="3200">
          <a:solidFill>
            <a:schemeClr val="accent1"/>
          </a:solidFill>
          <a:latin typeface="Aril"/>
          <a:ea typeface="Aril"/>
          <a:cs typeface="Aril"/>
        </a:defRPr>
      </a:lvl6pPr>
      <a:lvl7pPr marL="914400" algn="ctr" defTabSz="457200" rtl="0" eaLnBrk="0" fontAlgn="base" hangingPunct="0">
        <a:spcBef>
          <a:spcPct val="0"/>
        </a:spcBef>
        <a:spcAft>
          <a:spcPct val="0"/>
        </a:spcAft>
        <a:defRPr sz="3200">
          <a:solidFill>
            <a:schemeClr val="accent1"/>
          </a:solidFill>
          <a:latin typeface="Aril"/>
          <a:ea typeface="Aril"/>
          <a:cs typeface="Aril"/>
        </a:defRPr>
      </a:lvl7pPr>
      <a:lvl8pPr marL="1371600" algn="ctr" defTabSz="457200" rtl="0" eaLnBrk="0" fontAlgn="base" hangingPunct="0">
        <a:spcBef>
          <a:spcPct val="0"/>
        </a:spcBef>
        <a:spcAft>
          <a:spcPct val="0"/>
        </a:spcAft>
        <a:defRPr sz="3200">
          <a:solidFill>
            <a:schemeClr val="accent1"/>
          </a:solidFill>
          <a:latin typeface="Aril"/>
          <a:ea typeface="Aril"/>
          <a:cs typeface="Aril"/>
        </a:defRPr>
      </a:lvl8pPr>
      <a:lvl9pPr marL="1828800" algn="ctr" defTabSz="457200" rtl="0" eaLnBrk="0" fontAlgn="base" hangingPunct="0">
        <a:spcBef>
          <a:spcPct val="0"/>
        </a:spcBef>
        <a:spcAft>
          <a:spcPct val="0"/>
        </a:spcAft>
        <a:defRPr sz="32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5pPr>
      <a:lvl6pPr marL="25146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6pPr>
      <a:lvl7pPr marL="29718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7pPr>
      <a:lvl8pPr marL="34290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8pPr>
      <a:lvl9pPr marL="3886200" indent="-228600" algn="l" defTabSz="457200" rtl="0" eaLnBrk="0" fontAlgn="base" hangingPunct="0">
        <a:spcBef>
          <a:spcPct val="20000"/>
        </a:spcBef>
        <a:spcAft>
          <a:spcPct val="0"/>
        </a:spcAft>
        <a:buClr>
          <a:schemeClr val="accent1"/>
        </a:buClr>
        <a:buSzPct val="75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5" Type="http://schemas.openxmlformats.org/officeDocument/2006/relationships/oleObject" Target="../embeddings/Microsoft_Excel_97_-_2004_Worksheet6.xls"/><Relationship Id="rId6" Type="http://schemas.openxmlformats.org/officeDocument/2006/relationships/image" Target="../media/image1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Excel_97_-_2004_Worksheet7.xls"/><Relationship Id="rId5"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oleObject" Target="../embeddings/oleObject8.bin"/><Relationship Id="rId5" Type="http://schemas.openxmlformats.org/officeDocument/2006/relationships/oleObject" Target="../embeddings/Microsoft_Excel_97_-_2004_Worksheet8.xls"/><Relationship Id="rId6" Type="http://schemas.openxmlformats.org/officeDocument/2006/relationships/image" Target="../media/image17.png"/><Relationship Id="rId1" Type="http://schemas.openxmlformats.org/officeDocument/2006/relationships/themeOverride" Target="../theme/themeOverride5.xml"/><Relationship Id="rId2"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oleObject" Target="../embeddings/oleObject9.bin"/><Relationship Id="rId5" Type="http://schemas.openxmlformats.org/officeDocument/2006/relationships/oleObject" Target="../embeddings/Microsoft_Excel_97_-_2004_Worksheet9.xls"/><Relationship Id="rId6" Type="http://schemas.openxmlformats.org/officeDocument/2006/relationships/image" Target="../media/image18.png"/><Relationship Id="rId1" Type="http://schemas.openxmlformats.org/officeDocument/2006/relationships/themeOverride" Target="../theme/themeOverride6.xml"/><Relationship Id="rId2"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0.png"/><Relationship Id="rId1" Type="http://schemas.openxmlformats.org/officeDocument/2006/relationships/themeOverride" Target="../theme/themeOverride3.xml"/><Relationship Id="rId2"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14.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fld id="{8C19E954-482A-431E-8CEA-59A2EEB85CDD}" type="slidenum">
              <a:rPr lang="en-US"/>
              <a:pPr>
                <a:defRPr/>
              </a:pPr>
              <a:t>0</a:t>
            </a:fld>
            <a:endParaRPr lang="en-US"/>
          </a:p>
        </p:txBody>
      </p:sp>
      <p:sp>
        <p:nvSpPr>
          <p:cNvPr id="212994" name="Text Placeholder 1"/>
          <p:cNvSpPr>
            <a:spLocks noGrp="1"/>
          </p:cNvSpPr>
          <p:nvPr>
            <p:ph type="body" sz="quarter" idx="4294967295"/>
          </p:nvPr>
        </p:nvSpPr>
        <p:spPr>
          <a:xfrm>
            <a:off x="2044700" y="2525713"/>
            <a:ext cx="5143500" cy="1906587"/>
          </a:xfrm>
        </p:spPr>
        <p:txBody>
          <a:bodyPr anchor="ctr"/>
          <a:lstStyle/>
          <a:p>
            <a:pPr marL="0" indent="0" algn="ctr">
              <a:lnSpc>
                <a:spcPct val="80000"/>
              </a:lnSpc>
              <a:buFont typeface="Wingdings" pitchFamily="2" charset="2"/>
              <a:buNone/>
            </a:pPr>
            <a:r>
              <a:rPr lang="en-US" sz="4800" b="1" smtClean="0">
                <a:solidFill>
                  <a:srgbClr val="6D6E70"/>
                </a:solidFill>
                <a:latin typeface="Akzidenz-Grotesk Std Bold" pitchFamily="2" charset="0"/>
              </a:rPr>
              <a:t>Social Media in Disasters and Emergencies</a:t>
            </a:r>
          </a:p>
          <a:p>
            <a:pPr marL="0" indent="0" algn="ctr">
              <a:lnSpc>
                <a:spcPct val="80000"/>
              </a:lnSpc>
              <a:buFont typeface="Wingdings" pitchFamily="2" charset="2"/>
              <a:buNone/>
            </a:pPr>
            <a:endParaRPr lang="en-US" sz="2000" b="1" smtClean="0">
              <a:solidFill>
                <a:srgbClr val="6D6E70"/>
              </a:solidFill>
              <a:latin typeface="Akzidenz-Grotesk Std Light" pitchFamily="2" charset="0"/>
            </a:endParaRPr>
          </a:p>
        </p:txBody>
      </p:sp>
      <p:sp>
        <p:nvSpPr>
          <p:cNvPr id="212995" name="Text Placeholder 2"/>
          <p:cNvSpPr>
            <a:spLocks noGrp="1"/>
          </p:cNvSpPr>
          <p:nvPr>
            <p:ph type="body" sz="quarter" idx="4294967295"/>
          </p:nvPr>
        </p:nvSpPr>
        <p:spPr>
          <a:xfrm>
            <a:off x="2489200" y="6049963"/>
            <a:ext cx="4508500" cy="655637"/>
          </a:xfrm>
        </p:spPr>
        <p:txBody>
          <a:bodyPr/>
          <a:lstStyle/>
          <a:p>
            <a:pPr marL="0" indent="0" algn="ctr" eaLnBrk="1" hangingPunct="1">
              <a:buFont typeface="Wingdings" pitchFamily="2" charset="2"/>
              <a:buNone/>
            </a:pPr>
            <a:r>
              <a:rPr lang="en-US" sz="1200" smtClean="0">
                <a:solidFill>
                  <a:srgbClr val="6D6E70"/>
                </a:solidFill>
                <a:latin typeface="Akzidenz-Grotesk Std Light" pitchFamily="2" charset="0"/>
              </a:rPr>
              <a:t>Online survey of 1,017 respondents and</a:t>
            </a:r>
            <a:br>
              <a:rPr lang="en-US" sz="1200" smtClean="0">
                <a:solidFill>
                  <a:srgbClr val="6D6E70"/>
                </a:solidFill>
                <a:latin typeface="Akzidenz-Grotesk Std Light" pitchFamily="2" charset="0"/>
              </a:rPr>
            </a:br>
            <a:r>
              <a:rPr lang="en-US" sz="1200" smtClean="0">
                <a:solidFill>
                  <a:srgbClr val="6D6E70"/>
                </a:solidFill>
                <a:latin typeface="Akzidenz-Grotesk Std Light" pitchFamily="2" charset="0"/>
              </a:rPr>
              <a:t>telephone survey of 1,018 respondents.</a:t>
            </a:r>
          </a:p>
          <a:p>
            <a:pPr marL="0" indent="0" algn="ctr" eaLnBrk="1" hangingPunct="1">
              <a:buFont typeface="Wingdings" pitchFamily="2" charset="2"/>
              <a:buNone/>
            </a:pPr>
            <a:r>
              <a:rPr lang="en-US" sz="1200" smtClean="0">
                <a:solidFill>
                  <a:srgbClr val="6D6E70"/>
                </a:solidFill>
                <a:latin typeface="Akzidenz-Grotesk Std Light" pitchFamily="2" charset="0"/>
              </a:rPr>
              <a:t>Report Date: July 10, 2012</a:t>
            </a:r>
          </a:p>
          <a:p>
            <a:pPr marL="0" indent="0" algn="ctr">
              <a:buFont typeface="Wingdings" pitchFamily="2" charset="2"/>
              <a:buNone/>
            </a:pPr>
            <a:endParaRPr lang="en-US" sz="1200" i="1" smtClean="0">
              <a:solidFill>
                <a:srgbClr val="6D6E7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body" sz="half" idx="4294967295"/>
          </p:nvPr>
        </p:nvSpPr>
        <p:spPr>
          <a:xfrm>
            <a:off x="698500" y="1289050"/>
            <a:ext cx="6959600" cy="4781550"/>
          </a:xfrm>
        </p:spPr>
        <p:txBody>
          <a:bodyPr/>
          <a:lstStyle/>
          <a:p>
            <a:pPr marL="381000" indent="-381000">
              <a:lnSpc>
                <a:spcPct val="90000"/>
              </a:lnSpc>
              <a:buFont typeface="Monotype Sorts"/>
              <a:buNone/>
            </a:pPr>
            <a:r>
              <a:rPr lang="en-US" sz="2000" smtClean="0">
                <a:latin typeface="Akzidenz-Grotesk Std Light" pitchFamily="2" charset="0"/>
              </a:rPr>
              <a:t>Most likely to seek information about --</a:t>
            </a:r>
          </a:p>
          <a:p>
            <a:pPr marL="381000" indent="-381000">
              <a:lnSpc>
                <a:spcPct val="90000"/>
              </a:lnSpc>
              <a:buFont typeface="Arial" charset="0"/>
              <a:buChar char="•"/>
            </a:pPr>
            <a:r>
              <a:rPr lang="en-US" sz="2000" smtClean="0">
                <a:latin typeface="Akzidenz-Grotesk Std Light" pitchFamily="2" charset="0"/>
              </a:rPr>
              <a:t>Weather conditions or warnings 		79%</a:t>
            </a:r>
          </a:p>
          <a:p>
            <a:pPr marL="381000" indent="-381000">
              <a:lnSpc>
                <a:spcPct val="90000"/>
              </a:lnSpc>
              <a:buFont typeface="Arial" charset="0"/>
              <a:buChar char="•"/>
            </a:pPr>
            <a:r>
              <a:rPr lang="en-US" sz="2000" smtClean="0">
                <a:latin typeface="Akzidenz-Grotesk Std Light" pitchFamily="2" charset="0"/>
              </a:rPr>
              <a:t>Road or traffic conditions			64%</a:t>
            </a:r>
          </a:p>
          <a:p>
            <a:pPr marL="381000" indent="-381000">
              <a:lnSpc>
                <a:spcPct val="90000"/>
              </a:lnSpc>
              <a:buFont typeface="Arial" charset="0"/>
              <a:buChar char="•"/>
            </a:pPr>
            <a:r>
              <a:rPr lang="en-US" sz="2000" smtClean="0">
                <a:latin typeface="Akzidenz-Grotesk Std Light" pitchFamily="2" charset="0"/>
              </a:rPr>
              <a:t>Damage caused by the event			62%</a:t>
            </a:r>
          </a:p>
          <a:p>
            <a:pPr marL="381000" indent="-381000">
              <a:lnSpc>
                <a:spcPct val="90000"/>
              </a:lnSpc>
              <a:buFont typeface="Arial" charset="0"/>
              <a:buChar char="•"/>
            </a:pPr>
            <a:r>
              <a:rPr lang="en-US" sz="2000" smtClean="0">
                <a:latin typeface="Akzidenz-Grotesk Std Light" pitchFamily="2" charset="0"/>
              </a:rPr>
              <a:t>The location or status of loved ones		56%</a:t>
            </a:r>
          </a:p>
          <a:p>
            <a:pPr marL="381000" indent="-381000">
              <a:lnSpc>
                <a:spcPct val="90000"/>
              </a:lnSpc>
              <a:buFont typeface="Monotype Sorts"/>
              <a:buNone/>
            </a:pPr>
            <a:r>
              <a:rPr lang="en-US" sz="2000" smtClean="0">
                <a:latin typeface="Akzidenz-Grotesk Std Light" pitchFamily="2" charset="0"/>
              </a:rPr>
              <a:t>Also interested in --</a:t>
            </a:r>
          </a:p>
          <a:p>
            <a:pPr marL="381000" indent="-381000">
              <a:lnSpc>
                <a:spcPct val="90000"/>
              </a:lnSpc>
              <a:buFont typeface="Arial" charset="0"/>
              <a:buChar char="•"/>
            </a:pPr>
            <a:r>
              <a:rPr lang="en-US" sz="2000" smtClean="0">
                <a:latin typeface="Akzidenz-Grotesk Std Light" pitchFamily="2" charset="0"/>
              </a:rPr>
              <a:t>Information about how others </a:t>
            </a:r>
            <a:br>
              <a:rPr lang="en-US" sz="2000" smtClean="0">
                <a:latin typeface="Akzidenz-Grotesk Std Light" pitchFamily="2" charset="0"/>
              </a:rPr>
            </a:br>
            <a:r>
              <a:rPr lang="en-US" sz="2000" smtClean="0">
                <a:latin typeface="Akzidenz-Grotesk Std Light" pitchFamily="2" charset="0"/>
              </a:rPr>
              <a:t>are coping with the disaster			49%</a:t>
            </a:r>
          </a:p>
          <a:p>
            <a:pPr marL="381000" indent="-381000">
              <a:lnSpc>
                <a:spcPct val="90000"/>
              </a:lnSpc>
              <a:buFont typeface="Arial" charset="0"/>
              <a:buChar char="•"/>
            </a:pPr>
            <a:r>
              <a:rPr lang="en-US" sz="2000" smtClean="0">
                <a:latin typeface="Akzidenz-Grotesk Std Light" pitchFamily="2" charset="0"/>
              </a:rPr>
              <a:t>Eyewitness photographs			45%</a:t>
            </a:r>
          </a:p>
          <a:p>
            <a:pPr marL="381000" indent="-381000">
              <a:lnSpc>
                <a:spcPct val="90000"/>
              </a:lnSpc>
              <a:buFont typeface="Arial" charset="0"/>
              <a:buChar char="•"/>
            </a:pPr>
            <a:r>
              <a:rPr lang="en-US" sz="2000" smtClean="0">
                <a:latin typeface="Akzidenz-Grotesk Std Light" pitchFamily="2" charset="0"/>
              </a:rPr>
              <a:t>What to do to keep yourself safe		29%</a:t>
            </a:r>
          </a:p>
          <a:p>
            <a:pPr marL="381000" indent="-381000">
              <a:lnSpc>
                <a:spcPct val="90000"/>
              </a:lnSpc>
              <a:buFont typeface="Monotype Sorts"/>
              <a:buNone/>
            </a:pPr>
            <a:r>
              <a:rPr lang="en-US" sz="2000" smtClean="0">
                <a:latin typeface="Akzidenz-Grotesk Std Light" pitchFamily="2" charset="0"/>
              </a:rPr>
              <a:t>Less likely to seek information about which stores have emergency supplies in stock			15%</a:t>
            </a:r>
          </a:p>
        </p:txBody>
      </p:sp>
      <p:sp>
        <p:nvSpPr>
          <p:cNvPr id="269314"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69315" name="Text Box 5"/>
          <p:cNvSpPr txBox="1">
            <a:spLocks noChangeArrowheads="1"/>
          </p:cNvSpPr>
          <p:nvPr/>
        </p:nvSpPr>
        <p:spPr bwMode="auto">
          <a:xfrm>
            <a:off x="457200" y="5384800"/>
            <a:ext cx="7708900" cy="30797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What types of information were you seeking? Was it information about… (Select as many as apply)</a:t>
            </a:r>
          </a:p>
        </p:txBody>
      </p:sp>
      <p:sp>
        <p:nvSpPr>
          <p:cNvPr id="269316" name="Text Box 6"/>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5F5350B8-5077-4681-AA81-F65172CCACE5}" type="slidenum">
              <a:rPr lang="en-US" sz="1000"/>
              <a:pPr/>
              <a:t>9</a:t>
            </a:fld>
            <a:endParaRPr lang="en-US" sz="1000"/>
          </a:p>
        </p:txBody>
      </p:sp>
      <p:sp>
        <p:nvSpPr>
          <p:cNvPr id="9" name="Rectangle 2"/>
          <p:cNvSpPr txBox="1">
            <a:spLocks noChangeArrowheads="1"/>
          </p:cNvSpPr>
          <p:nvPr/>
        </p:nvSpPr>
        <p:spPr bwMode="auto">
          <a:xfrm>
            <a:off x="685800" y="319088"/>
            <a:ext cx="7962900" cy="838200"/>
          </a:xfrm>
          <a:prstGeom prst="rect">
            <a:avLst/>
          </a:prstGeom>
          <a:noFill/>
          <a:ln w="9525">
            <a:noFill/>
            <a:miter lim="800000"/>
            <a:headEnd/>
            <a:tailEnd/>
          </a:ln>
        </p:spPr>
        <p:txBody>
          <a:bodyPr anchor="ctr"/>
          <a:lstStyle/>
          <a:p>
            <a:pPr>
              <a:defRPr/>
            </a:pPr>
            <a:r>
              <a:rPr lang="en-US" sz="2000" b="0" kern="0" dirty="0">
                <a:solidFill>
                  <a:srgbClr val="808080"/>
                </a:solidFill>
                <a:latin typeface="+mj-lt"/>
                <a:ea typeface="+mj-ea"/>
                <a:cs typeface="+mj-cs"/>
              </a:rPr>
              <a:t>Emergency social media users are most likely to seek information about weather, traffic, and damage caused by the event</a:t>
            </a:r>
            <a:br>
              <a:rPr lang="en-US" sz="2000" b="0" kern="0" dirty="0">
                <a:solidFill>
                  <a:srgbClr val="808080"/>
                </a:solidFill>
                <a:latin typeface="+mj-lt"/>
                <a:ea typeface="+mj-ea"/>
                <a:cs typeface="+mj-cs"/>
              </a:rPr>
            </a:br>
            <a:endParaRPr lang="en-US" sz="1000" b="0" kern="0" dirty="0">
              <a:solidFill>
                <a:srgbClr val="808080"/>
              </a:solidFill>
              <a:latin typeface="Akzidenz-Grotesk Std Light" pitchFamily="2" charset="0"/>
              <a:ea typeface="+mj-ea"/>
              <a:cs typeface="+mj-cs"/>
            </a:endParaRPr>
          </a:p>
        </p:txBody>
      </p:sp>
      <p:sp>
        <p:nvSpPr>
          <p:cNvPr id="269318" name="TextBox 9"/>
          <p:cNvSpPr txBox="1">
            <a:spLocks noChangeArrowheads="1"/>
          </p:cNvSpPr>
          <p:nvPr/>
        </p:nvSpPr>
        <p:spPr bwMode="auto">
          <a:xfrm>
            <a:off x="469900" y="5688013"/>
            <a:ext cx="6273800" cy="942975"/>
          </a:xfrm>
          <a:prstGeom prst="rect">
            <a:avLst/>
          </a:prstGeom>
          <a:noFill/>
          <a:ln w="9525">
            <a:noFill/>
            <a:miter lim="800000"/>
            <a:headEnd/>
            <a:tailEnd/>
          </a:ln>
        </p:spPr>
        <p:txBody>
          <a:bodyPr>
            <a:spAutoFit/>
          </a:bodyPr>
          <a:lstStyle/>
          <a:p>
            <a:r>
              <a:rPr lang="en-US" sz="1400" b="0">
                <a:solidFill>
                  <a:srgbClr val="363738"/>
                </a:solidFill>
                <a:latin typeface="Akzidenz-Grotesk Std Light" pitchFamily="2" charset="0"/>
              </a:rPr>
              <a:t>Base= Combined online (205) and general public (94) respondents who participated in any online communities or social networks &amp; ever used social media to share or get information during an emergency, disaster or severe weather emergency</a:t>
            </a:r>
            <a:endParaRPr lang="en-US" sz="1400">
              <a:solidFill>
                <a:srgbClr val="36373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idx="4294967295"/>
          </p:nvPr>
        </p:nvSpPr>
        <p:spPr>
          <a:xfrm>
            <a:off x="685800" y="242888"/>
            <a:ext cx="7924800" cy="1154112"/>
          </a:xfrm>
        </p:spPr>
        <p:txBody>
          <a:bodyPr/>
          <a:lstStyle/>
          <a:p>
            <a:pPr eaLnBrk="1" hangingPunct="1"/>
            <a:r>
              <a:rPr lang="en-US" sz="2000" smtClean="0">
                <a:solidFill>
                  <a:srgbClr val="808080"/>
                </a:solidFill>
              </a:rPr>
              <a:t>Emergency social media users are most likely to share weather information, reassurance of safety, and feelings about the emergency.</a:t>
            </a:r>
            <a:br>
              <a:rPr lang="en-US" sz="2000" smtClean="0">
                <a:solidFill>
                  <a:srgbClr val="808080"/>
                </a:solidFill>
              </a:rPr>
            </a:br>
            <a:endParaRPr lang="en-US" sz="1000" smtClean="0">
              <a:solidFill>
                <a:srgbClr val="808080"/>
              </a:solidFill>
              <a:latin typeface="Akzidenz-Grotesk Std Light" pitchFamily="2" charset="0"/>
            </a:endParaRPr>
          </a:p>
        </p:txBody>
      </p:sp>
      <p:sp>
        <p:nvSpPr>
          <p:cNvPr id="271362" name="Rectangle 8"/>
          <p:cNvSpPr>
            <a:spLocks noGrp="1" noChangeArrowheads="1"/>
          </p:cNvSpPr>
          <p:nvPr>
            <p:ph type="body" sz="half" idx="4294967295"/>
          </p:nvPr>
        </p:nvSpPr>
        <p:spPr>
          <a:xfrm>
            <a:off x="685800" y="1397000"/>
            <a:ext cx="7442200" cy="4711700"/>
          </a:xfrm>
        </p:spPr>
        <p:txBody>
          <a:bodyPr/>
          <a:lstStyle/>
          <a:p>
            <a:pPr marL="381000" indent="-381000">
              <a:lnSpc>
                <a:spcPct val="90000"/>
              </a:lnSpc>
              <a:buFont typeface="Monotype Sorts"/>
              <a:buNone/>
            </a:pPr>
            <a:r>
              <a:rPr lang="en-US" sz="1800" smtClean="0">
                <a:latin typeface="Akzidenz-Grotesk Std Light" pitchFamily="2" charset="0"/>
              </a:rPr>
              <a:t>Most likely to share information about --</a:t>
            </a:r>
          </a:p>
          <a:p>
            <a:pPr marL="381000" indent="-381000">
              <a:lnSpc>
                <a:spcPct val="90000"/>
              </a:lnSpc>
              <a:buFont typeface="Arial" charset="0"/>
              <a:buChar char="•"/>
            </a:pPr>
            <a:r>
              <a:rPr lang="en-US" sz="1800" smtClean="0">
                <a:latin typeface="Akzidenz-Grotesk Std Light" pitchFamily="2" charset="0"/>
              </a:rPr>
              <a:t>Weather conditions or warnings				58%</a:t>
            </a:r>
          </a:p>
          <a:p>
            <a:pPr marL="381000" indent="-381000">
              <a:lnSpc>
                <a:spcPct val="90000"/>
              </a:lnSpc>
              <a:buFont typeface="Arial" charset="0"/>
              <a:buChar char="•"/>
            </a:pPr>
            <a:r>
              <a:rPr lang="en-US" sz="1800" smtClean="0">
                <a:latin typeface="Akzidenz-Grotesk Std Light" pitchFamily="2" charset="0"/>
              </a:rPr>
              <a:t>Reassurance that you were safe				55%</a:t>
            </a:r>
          </a:p>
          <a:p>
            <a:pPr marL="381000" indent="-381000">
              <a:lnSpc>
                <a:spcPct val="90000"/>
              </a:lnSpc>
              <a:buFont typeface="Arial" charset="0"/>
              <a:buChar char="•"/>
            </a:pPr>
            <a:r>
              <a:rPr lang="en-US" sz="1800" smtClean="0">
                <a:latin typeface="Akzidenz-Grotesk Std Light" pitchFamily="2" charset="0"/>
              </a:rPr>
              <a:t>Your feelings or emotions about what was happening		55%</a:t>
            </a:r>
          </a:p>
          <a:p>
            <a:pPr marL="381000" indent="-381000">
              <a:lnSpc>
                <a:spcPct val="90000"/>
              </a:lnSpc>
              <a:buFont typeface="Monotype Sorts"/>
              <a:buNone/>
            </a:pPr>
            <a:r>
              <a:rPr lang="en-US" sz="1800" smtClean="0">
                <a:latin typeface="Akzidenz-Grotesk Std Light" pitchFamily="2" charset="0"/>
              </a:rPr>
              <a:t>Also likely to share –</a:t>
            </a:r>
          </a:p>
          <a:p>
            <a:pPr marL="381000" indent="-381000">
              <a:lnSpc>
                <a:spcPct val="90000"/>
              </a:lnSpc>
              <a:buFont typeface="Arial" charset="0"/>
              <a:buChar char="•"/>
            </a:pPr>
            <a:r>
              <a:rPr lang="en-US" sz="1800" smtClean="0">
                <a:latin typeface="Akzidenz-Grotesk Std Light" pitchFamily="2" charset="0"/>
              </a:rPr>
              <a:t>Your location						45%</a:t>
            </a:r>
          </a:p>
          <a:p>
            <a:pPr marL="381000" indent="-381000">
              <a:lnSpc>
                <a:spcPct val="90000"/>
              </a:lnSpc>
              <a:buFont typeface="Arial" charset="0"/>
              <a:buChar char="•"/>
            </a:pPr>
            <a:r>
              <a:rPr lang="en-US" sz="1800" smtClean="0">
                <a:latin typeface="Akzidenz-Grotesk Std Light" pitchFamily="2" charset="0"/>
              </a:rPr>
              <a:t>What actions you are taking to stay safe			42%</a:t>
            </a:r>
          </a:p>
          <a:p>
            <a:pPr marL="381000" indent="-381000">
              <a:lnSpc>
                <a:spcPct val="90000"/>
              </a:lnSpc>
              <a:buFont typeface="Arial" charset="0"/>
              <a:buChar char="•"/>
            </a:pPr>
            <a:r>
              <a:rPr lang="en-US" sz="1800" smtClean="0">
                <a:latin typeface="Akzidenz-Grotesk Std Light" pitchFamily="2" charset="0"/>
              </a:rPr>
              <a:t>An eyewitness description of something you experienced	40%</a:t>
            </a:r>
          </a:p>
          <a:p>
            <a:pPr marL="381000" indent="-381000">
              <a:lnSpc>
                <a:spcPct val="90000"/>
              </a:lnSpc>
              <a:buFont typeface="Arial" charset="0"/>
              <a:buChar char="•"/>
            </a:pPr>
            <a:r>
              <a:rPr lang="en-US" sz="1800" smtClean="0">
                <a:latin typeface="Akzidenz-Grotesk Std Light" pitchFamily="2" charset="0"/>
              </a:rPr>
              <a:t>Advice about what actions others should take to stay safe	33%</a:t>
            </a:r>
          </a:p>
          <a:p>
            <a:pPr marL="381000" indent="-381000">
              <a:lnSpc>
                <a:spcPct val="90000"/>
              </a:lnSpc>
              <a:buFont typeface="Arial" charset="0"/>
              <a:buChar char="•"/>
            </a:pPr>
            <a:r>
              <a:rPr lang="en-US" sz="1800" smtClean="0">
                <a:latin typeface="Akzidenz-Grotesk Std Light" pitchFamily="2" charset="0"/>
              </a:rPr>
              <a:t>An eyewitness photo					27%</a:t>
            </a:r>
          </a:p>
          <a:p>
            <a:pPr marL="381000" indent="-381000">
              <a:lnSpc>
                <a:spcPct val="90000"/>
              </a:lnSpc>
              <a:buFont typeface="Monotype Sorts"/>
              <a:buNone/>
            </a:pPr>
            <a:r>
              <a:rPr lang="en-US" sz="1800" smtClean="0">
                <a:latin typeface="Akzidenz-Grotesk Std Light" pitchFamily="2" charset="0"/>
              </a:rPr>
              <a:t>Less likely to share -- 					</a:t>
            </a:r>
          </a:p>
          <a:p>
            <a:pPr marL="381000" indent="-381000">
              <a:lnSpc>
                <a:spcPct val="90000"/>
              </a:lnSpc>
              <a:buFont typeface="Arial" charset="0"/>
              <a:buChar char="•"/>
            </a:pPr>
            <a:r>
              <a:rPr lang="en-US" sz="1800" smtClean="0">
                <a:latin typeface="Akzidenz-Grotesk Std Light" pitchFamily="2" charset="0"/>
              </a:rPr>
              <a:t>Information about stores or gas stations </a:t>
            </a:r>
            <a:br>
              <a:rPr lang="en-US" sz="1800" smtClean="0">
                <a:latin typeface="Akzidenz-Grotesk Std Light" pitchFamily="2" charset="0"/>
              </a:rPr>
            </a:br>
            <a:r>
              <a:rPr lang="en-US" sz="1800" smtClean="0">
                <a:latin typeface="Akzidenz-Grotesk Std Light" pitchFamily="2" charset="0"/>
              </a:rPr>
              <a:t>that have emergency supplies				16%</a:t>
            </a:r>
          </a:p>
          <a:p>
            <a:pPr marL="381000" indent="-381000">
              <a:lnSpc>
                <a:spcPct val="90000"/>
              </a:lnSpc>
              <a:buFont typeface="Arial" charset="0"/>
              <a:buChar char="•"/>
            </a:pPr>
            <a:r>
              <a:rPr lang="en-US" sz="1800" smtClean="0">
                <a:latin typeface="Akzidenz-Grotesk Std Light" pitchFamily="2" charset="0"/>
              </a:rPr>
              <a:t>A video						15%</a:t>
            </a:r>
          </a:p>
        </p:txBody>
      </p:sp>
      <p:sp>
        <p:nvSpPr>
          <p:cNvPr id="271363"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71364" name="Text Box 5"/>
          <p:cNvSpPr txBox="1">
            <a:spLocks noChangeArrowheads="1"/>
          </p:cNvSpPr>
          <p:nvPr/>
        </p:nvSpPr>
        <p:spPr bwMode="auto">
          <a:xfrm>
            <a:off x="609600" y="5600700"/>
            <a:ext cx="7670800" cy="30797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Did you share any of the following types of information? Would you say… (Select as many as apply)</a:t>
            </a:r>
          </a:p>
        </p:txBody>
      </p:sp>
      <p:sp>
        <p:nvSpPr>
          <p:cNvPr id="271365" name="Text Box 6"/>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9A44F6A8-2260-4191-9D22-DA80059DA3D8}" type="slidenum">
              <a:rPr lang="en-US" sz="1000"/>
              <a:pPr/>
              <a:t>10</a:t>
            </a:fld>
            <a:endParaRPr lang="en-US" sz="1000"/>
          </a:p>
        </p:txBody>
      </p:sp>
      <p:sp>
        <p:nvSpPr>
          <p:cNvPr id="271366" name="TextBox 7"/>
          <p:cNvSpPr txBox="1">
            <a:spLocks noChangeArrowheads="1"/>
          </p:cNvSpPr>
          <p:nvPr/>
        </p:nvSpPr>
        <p:spPr bwMode="auto">
          <a:xfrm>
            <a:off x="546100" y="6027738"/>
            <a:ext cx="5969000" cy="822325"/>
          </a:xfrm>
          <a:prstGeom prst="rect">
            <a:avLst/>
          </a:prstGeom>
          <a:noFill/>
          <a:ln w="9525">
            <a:noFill/>
            <a:miter lim="800000"/>
            <a:headEnd/>
            <a:tailEnd/>
          </a:ln>
        </p:spPr>
        <p:txBody>
          <a:bodyPr>
            <a:spAutoFit/>
          </a:bodyPr>
          <a:lstStyle/>
          <a:p>
            <a:r>
              <a:rPr lang="en-US" sz="1200">
                <a:solidFill>
                  <a:srgbClr val="363738"/>
                </a:solidFill>
                <a:latin typeface="Akzidenz-Grotesk Std Light" pitchFamily="2" charset="0"/>
              </a:rPr>
              <a:t>Base= Combined online (205) and general public (94) respondents who participated in any online communities or social networks &amp; ever used social media to share or get information during an emergency, disaster or severe weather emergency</a:t>
            </a:r>
            <a:br>
              <a:rPr lang="en-US" sz="1200">
                <a:solidFill>
                  <a:srgbClr val="363738"/>
                </a:solidFill>
                <a:latin typeface="Akzidenz-Grotesk Std Light" pitchFamily="2" charset="0"/>
              </a:rPr>
            </a:br>
            <a:endParaRPr lang="en-US" sz="1200">
              <a:solidFill>
                <a:srgbClr val="36373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241300" y="723900"/>
            <a:ext cx="8610600" cy="914400"/>
          </a:xfrm>
        </p:spPr>
        <p:txBody>
          <a:bodyPr/>
          <a:lstStyle/>
          <a:p>
            <a:pPr eaLnBrk="1" hangingPunct="1"/>
            <a:r>
              <a:rPr lang="en-US" sz="2000" dirty="0" smtClean="0">
                <a:solidFill>
                  <a:srgbClr val="808080"/>
                </a:solidFill>
              </a:rPr>
              <a:t>Three out of four contacted friends or family members after seeing emergency information on a social media site. </a:t>
            </a:r>
            <a:br>
              <a:rPr lang="en-US" sz="2000" dirty="0" smtClean="0">
                <a:solidFill>
                  <a:srgbClr val="808080"/>
                </a:solidFill>
              </a:rPr>
            </a:br>
            <a:r>
              <a:rPr lang="en-US" sz="1000" dirty="0" smtClean="0">
                <a:solidFill>
                  <a:srgbClr val="808080"/>
                </a:solidFill>
                <a:latin typeface="Akzidenz-Grotesk Std Light" pitchFamily="2" charset="0"/>
              </a:rPr>
              <a:t>Base= Combined online (205) and general public (94) respondents who participate in any online communities or social networks &amp; ever used social media to share or get information during an emergency, disaster or severe weather emergency</a:t>
            </a:r>
          </a:p>
        </p:txBody>
      </p:sp>
      <p:sp>
        <p:nvSpPr>
          <p:cNvPr id="273410"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73411" name="Text Box 5"/>
          <p:cNvSpPr txBox="1">
            <a:spLocks noChangeArrowheads="1"/>
          </p:cNvSpPr>
          <p:nvPr/>
        </p:nvSpPr>
        <p:spPr bwMode="auto">
          <a:xfrm>
            <a:off x="457200" y="6172200"/>
            <a:ext cx="6629400" cy="51752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Have you ever taken any of the following actions based on emergency information that you saw on a social media site? Have you… (Select as many as apply)</a:t>
            </a:r>
          </a:p>
        </p:txBody>
      </p:sp>
      <p:sp>
        <p:nvSpPr>
          <p:cNvPr id="273412" name="Text Box 9"/>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F7AA7B1F-65B2-42BF-989C-F26196A4269B}" type="slidenum">
              <a:rPr lang="en-US" sz="1000"/>
              <a:pPr/>
              <a:t>11</a:t>
            </a:fld>
            <a:endParaRPr lang="en-US" sz="1000"/>
          </a:p>
        </p:txBody>
      </p:sp>
      <p:sp>
        <p:nvSpPr>
          <p:cNvPr id="273413" name="Rectangle 8"/>
          <p:cNvSpPr>
            <a:spLocks noChangeArrowheads="1"/>
          </p:cNvSpPr>
          <p:nvPr/>
        </p:nvSpPr>
        <p:spPr bwMode="auto">
          <a:xfrm>
            <a:off x="241300" y="1898650"/>
            <a:ext cx="7772400" cy="4781550"/>
          </a:xfrm>
          <a:prstGeom prst="rect">
            <a:avLst/>
          </a:prstGeom>
          <a:noFill/>
          <a:ln w="9525">
            <a:noFill/>
            <a:miter lim="800000"/>
            <a:headEnd/>
            <a:tailEnd/>
          </a:ln>
        </p:spPr>
        <p:txBody>
          <a:bodyPr/>
          <a:lstStyle/>
          <a:p>
            <a:pPr marL="381000" indent="-381000" eaLnBrk="0" hangingPunct="0">
              <a:lnSpc>
                <a:spcPct val="90000"/>
              </a:lnSpc>
              <a:spcBef>
                <a:spcPct val="20000"/>
              </a:spcBef>
              <a:buClr>
                <a:schemeClr val="bg2"/>
              </a:buClr>
              <a:buFont typeface="Monotype Sorts"/>
              <a:buNone/>
            </a:pPr>
            <a:r>
              <a:rPr lang="en-US" sz="2000">
                <a:latin typeface="Akzidenz-Grotesk Std Light" pitchFamily="2" charset="0"/>
              </a:rPr>
              <a:t>Most chosen course of action --</a:t>
            </a:r>
          </a:p>
          <a:p>
            <a:pPr marL="381000" indent="-381000" eaLnBrk="0" hangingPunct="0">
              <a:lnSpc>
                <a:spcPct val="90000"/>
              </a:lnSpc>
              <a:spcBef>
                <a:spcPct val="20000"/>
              </a:spcBef>
              <a:buClr>
                <a:schemeClr val="bg2"/>
              </a:buClr>
              <a:buFontTx/>
              <a:buChar char="•"/>
            </a:pPr>
            <a:r>
              <a:rPr lang="en-US" sz="2000">
                <a:latin typeface="Akzidenz-Grotesk Std Light" pitchFamily="2" charset="0"/>
              </a:rPr>
              <a:t>Contacted friends or family members to see </a:t>
            </a:r>
            <a:br>
              <a:rPr lang="en-US" sz="2000">
                <a:latin typeface="Akzidenz-Grotesk Std Light" pitchFamily="2" charset="0"/>
              </a:rPr>
            </a:br>
            <a:r>
              <a:rPr lang="en-US" sz="2000">
                <a:latin typeface="Akzidenz-Grotesk Std Light" pitchFamily="2" charset="0"/>
              </a:rPr>
              <a:t>if they were safe				76%</a:t>
            </a:r>
          </a:p>
          <a:p>
            <a:pPr marL="381000" indent="-381000" eaLnBrk="0" hangingPunct="0">
              <a:lnSpc>
                <a:spcPct val="90000"/>
              </a:lnSpc>
              <a:spcBef>
                <a:spcPct val="20000"/>
              </a:spcBef>
              <a:buClr>
                <a:schemeClr val="bg2"/>
              </a:buClr>
              <a:buFont typeface="Monotype Sorts"/>
              <a:buNone/>
            </a:pPr>
            <a:endParaRPr lang="en-US" sz="2000">
              <a:latin typeface="Akzidenz-Grotesk Std Light" pitchFamily="2" charset="0"/>
            </a:endParaRPr>
          </a:p>
          <a:p>
            <a:pPr marL="381000" indent="-381000" eaLnBrk="0" hangingPunct="0">
              <a:lnSpc>
                <a:spcPct val="90000"/>
              </a:lnSpc>
              <a:spcBef>
                <a:spcPct val="20000"/>
              </a:spcBef>
              <a:buClr>
                <a:schemeClr val="bg2"/>
              </a:buClr>
              <a:buFont typeface="Monotype Sorts"/>
              <a:buNone/>
            </a:pPr>
            <a:r>
              <a:rPr lang="en-US" sz="2000">
                <a:latin typeface="Akzidenz-Grotesk Std Light" pitchFamily="2" charset="0"/>
              </a:rPr>
              <a:t>Other actions taken – </a:t>
            </a:r>
          </a:p>
          <a:p>
            <a:pPr marL="381000" indent="-381000" eaLnBrk="0" hangingPunct="0">
              <a:lnSpc>
                <a:spcPct val="90000"/>
              </a:lnSpc>
              <a:spcBef>
                <a:spcPct val="20000"/>
              </a:spcBef>
              <a:buClr>
                <a:schemeClr val="bg2"/>
              </a:buClr>
              <a:buFontTx/>
              <a:buChar char="•"/>
            </a:pPr>
            <a:r>
              <a:rPr lang="en-US" sz="2000">
                <a:latin typeface="Akzidenz-Grotesk Std Light" pitchFamily="2" charset="0"/>
              </a:rPr>
              <a:t>Sought shelter to protect yourself		37%</a:t>
            </a:r>
          </a:p>
          <a:p>
            <a:pPr marL="381000" indent="-381000" eaLnBrk="0" hangingPunct="0">
              <a:lnSpc>
                <a:spcPct val="90000"/>
              </a:lnSpc>
              <a:spcBef>
                <a:spcPct val="20000"/>
              </a:spcBef>
              <a:buClr>
                <a:schemeClr val="bg2"/>
              </a:buClr>
              <a:buFontTx/>
              <a:buChar char="•"/>
            </a:pPr>
            <a:r>
              <a:rPr lang="en-US" sz="2000">
                <a:latin typeface="Akzidenz-Grotesk Std Light" pitchFamily="2" charset="0"/>
              </a:rPr>
              <a:t>Purchased or gathered supplies </a:t>
            </a:r>
            <a:br>
              <a:rPr lang="en-US" sz="2000">
                <a:latin typeface="Akzidenz-Grotesk Std Light" pitchFamily="2" charset="0"/>
              </a:rPr>
            </a:br>
            <a:r>
              <a:rPr lang="en-US" sz="2000">
                <a:latin typeface="Akzidenz-Grotesk Std Light" pitchFamily="2" charset="0"/>
              </a:rPr>
              <a:t>that you might need				37%</a:t>
            </a:r>
          </a:p>
          <a:p>
            <a:pPr marL="381000" indent="-381000" eaLnBrk="0" hangingPunct="0">
              <a:lnSpc>
                <a:spcPct val="90000"/>
              </a:lnSpc>
              <a:spcBef>
                <a:spcPct val="20000"/>
              </a:spcBef>
              <a:buClr>
                <a:schemeClr val="bg2"/>
              </a:buClr>
              <a:buFontTx/>
              <a:buChar char="•"/>
            </a:pPr>
            <a:endParaRPr lang="en-US" sz="2000">
              <a:latin typeface="Akzidenz-Grotesk Std Light" pitchFamily="2" charset="0"/>
            </a:endParaRPr>
          </a:p>
          <a:p>
            <a:pPr marL="381000" indent="-381000" eaLnBrk="0" hangingPunct="0">
              <a:lnSpc>
                <a:spcPct val="90000"/>
              </a:lnSpc>
              <a:spcBef>
                <a:spcPct val="20000"/>
              </a:spcBef>
              <a:buClr>
                <a:schemeClr val="bg2"/>
              </a:buClr>
            </a:pPr>
            <a:r>
              <a:rPr lang="en-US" sz="2000">
                <a:latin typeface="Akzidenz-Grotesk Std Light" pitchFamily="2" charset="0"/>
              </a:rPr>
              <a:t>Least chosen course of action --				</a:t>
            </a:r>
          </a:p>
          <a:p>
            <a:pPr marL="381000" indent="-381000" eaLnBrk="0" hangingPunct="0">
              <a:lnSpc>
                <a:spcPct val="90000"/>
              </a:lnSpc>
              <a:spcBef>
                <a:spcPct val="20000"/>
              </a:spcBef>
              <a:buClr>
                <a:schemeClr val="bg2"/>
              </a:buClr>
              <a:buFontTx/>
              <a:buChar char="•"/>
            </a:pPr>
            <a:r>
              <a:rPr lang="en-US" sz="2000">
                <a:latin typeface="Akzidenz-Grotesk Std Light" pitchFamily="2" charset="0"/>
              </a:rPr>
              <a:t>Downloaded a weather forecasting </a:t>
            </a:r>
            <a:br>
              <a:rPr lang="en-US" sz="2000">
                <a:latin typeface="Akzidenz-Grotesk Std Light" pitchFamily="2" charset="0"/>
              </a:rPr>
            </a:br>
            <a:r>
              <a:rPr lang="en-US" sz="2000">
                <a:latin typeface="Akzidenz-Grotesk Std Light" pitchFamily="2" charset="0"/>
              </a:rPr>
              <a:t>app or disaster preparedness </a:t>
            </a:r>
            <a:br>
              <a:rPr lang="en-US" sz="2000">
                <a:latin typeface="Akzidenz-Grotesk Std Light" pitchFamily="2" charset="0"/>
              </a:rPr>
            </a:br>
            <a:r>
              <a:rPr lang="en-US" sz="2000">
                <a:latin typeface="Akzidenz-Grotesk Std Light" pitchFamily="2" charset="0"/>
              </a:rPr>
              <a:t>app on your smartphone			25%</a:t>
            </a:r>
          </a:p>
        </p:txBody>
      </p:sp>
      <p:sp>
        <p:nvSpPr>
          <p:cNvPr id="273414" name="Text Box 13"/>
          <p:cNvSpPr txBox="1">
            <a:spLocks noChangeArrowheads="1"/>
          </p:cNvSpPr>
          <p:nvPr/>
        </p:nvSpPr>
        <p:spPr bwMode="auto">
          <a:xfrm>
            <a:off x="6638925" y="2309813"/>
            <a:ext cx="2220913" cy="3232150"/>
          </a:xfrm>
          <a:prstGeom prst="rect">
            <a:avLst/>
          </a:prstGeom>
          <a:solidFill>
            <a:schemeClr val="bg1"/>
          </a:solidFill>
          <a:ln w="9525">
            <a:solidFill>
              <a:schemeClr val="accent1"/>
            </a:solidFill>
            <a:miter lim="800000"/>
            <a:headEnd/>
            <a:tailEnd/>
          </a:ln>
        </p:spPr>
        <p:txBody>
          <a:bodyPr>
            <a:spAutoFit/>
          </a:bodyPr>
          <a:lstStyle/>
          <a:p>
            <a:r>
              <a:rPr lang="en-US" sz="1200" b="0">
                <a:latin typeface="Akzidenz-Grotesk Std Regular" pitchFamily="2" charset="0"/>
              </a:rPr>
              <a:t>Use of online and social media communication tools nearly doubles the number of emergency social media users who act to alert others to an emergency.</a:t>
            </a:r>
          </a:p>
          <a:p>
            <a:pPr>
              <a:buFontTx/>
              <a:buChar char="•"/>
            </a:pPr>
            <a:r>
              <a:rPr lang="en-US" sz="1200" b="0">
                <a:latin typeface="Akzidenz-Grotesk Std Regular" pitchFamily="2" charset="0"/>
              </a:rPr>
              <a:t>   When asked if they  had </a:t>
            </a:r>
            <a:r>
              <a:rPr lang="en-US" sz="1200" b="0" u="sng">
                <a:latin typeface="Akzidenz-Grotesk Std Regular" pitchFamily="2" charset="0"/>
              </a:rPr>
              <a:t>called </a:t>
            </a:r>
            <a:r>
              <a:rPr lang="en-US" sz="1200" b="0">
                <a:latin typeface="Akzidenz-Grotesk Std Regular" pitchFamily="2" charset="0"/>
              </a:rPr>
              <a:t>to alert others to the emergency, 42% of the online emergency social media users agreed.</a:t>
            </a:r>
          </a:p>
          <a:p>
            <a:pPr>
              <a:buFontTx/>
              <a:buChar char="•"/>
            </a:pPr>
            <a:r>
              <a:rPr lang="en-US" sz="1200" b="0">
                <a:latin typeface="Akzidenz-Grotesk Std Regular" pitchFamily="2" charset="0"/>
              </a:rPr>
              <a:t>In contrast, when asked if they  had acted to alert others to the emergency (no method specified), 81% of the general public emergency social media users agreed.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p:txBody>
          <a:bodyPr/>
          <a:lstStyle/>
          <a:p>
            <a:pPr eaLnBrk="1" hangingPunct="1"/>
            <a:r>
              <a:rPr lang="en-US" sz="2400" smtClean="0">
                <a:solidFill>
                  <a:srgbClr val="808080"/>
                </a:solidFill>
              </a:rPr>
              <a:t>Nearly one third of the online population would try an online channel for help, if unable to reach local EMS.</a:t>
            </a:r>
          </a:p>
        </p:txBody>
      </p:sp>
      <p:sp>
        <p:nvSpPr>
          <p:cNvPr id="275458" name="Rectangle 9"/>
          <p:cNvSpPr>
            <a:spLocks noGrp="1" noChangeArrowheads="1"/>
          </p:cNvSpPr>
          <p:nvPr>
            <p:ph idx="4294967295"/>
          </p:nvPr>
        </p:nvSpPr>
        <p:spPr>
          <a:xfrm>
            <a:off x="685800" y="1504950"/>
            <a:ext cx="7772400" cy="4781550"/>
          </a:xfrm>
        </p:spPr>
        <p:txBody>
          <a:bodyPr/>
          <a:lstStyle/>
          <a:p>
            <a:pPr>
              <a:buFontTx/>
              <a:buNone/>
            </a:pPr>
            <a:r>
              <a:rPr lang="en-US" sz="1800" smtClean="0">
                <a:latin typeface="Akzidenz-Grotesk Std Regular" pitchFamily="2" charset="0"/>
              </a:rPr>
              <a:t>	Method						June ’12	</a:t>
            </a:r>
          </a:p>
          <a:p>
            <a:pPr>
              <a:buFontTx/>
              <a:buChar char="•"/>
            </a:pPr>
            <a:r>
              <a:rPr lang="en-US" sz="1800" smtClean="0">
                <a:latin typeface="Akzidenz-Grotesk Std Regular" pitchFamily="2" charset="0"/>
              </a:rPr>
              <a:t>Online (e.g. send email, post on website)			30%	</a:t>
            </a:r>
          </a:p>
          <a:p>
            <a:pPr>
              <a:buFontTx/>
              <a:buChar char="•"/>
            </a:pPr>
            <a:r>
              <a:rPr lang="en-US" sz="1800" smtClean="0">
                <a:latin typeface="Akzidenz-Grotesk Std Regular" pitchFamily="2" charset="0"/>
              </a:rPr>
              <a:t>Drive							14%	</a:t>
            </a:r>
          </a:p>
          <a:p>
            <a:pPr>
              <a:buFontTx/>
              <a:buChar char="•"/>
            </a:pPr>
            <a:r>
              <a:rPr lang="en-US" sz="1800" smtClean="0">
                <a:latin typeface="Akzidenz-Grotesk Std Regular" pitchFamily="2" charset="0"/>
              </a:rPr>
              <a:t>Phone/Cell phone/Home Phone				17%	</a:t>
            </a:r>
          </a:p>
          <a:p>
            <a:pPr>
              <a:buFontTx/>
              <a:buChar char="•"/>
            </a:pPr>
            <a:r>
              <a:rPr lang="en-US" sz="1800" smtClean="0">
                <a:latin typeface="Akzidenz-Grotesk Std Regular" pitchFamily="2" charset="0"/>
              </a:rPr>
              <a:t>Social Networking Channels				10%</a:t>
            </a:r>
          </a:p>
          <a:p>
            <a:pPr>
              <a:buFontTx/>
              <a:buChar char="•"/>
            </a:pPr>
            <a:r>
              <a:rPr lang="en-US" sz="1800" smtClean="0">
                <a:latin typeface="Akzidenz-Grotesk Std Regular" pitchFamily="2" charset="0"/>
              </a:rPr>
              <a:t>Text Message						6%</a:t>
            </a:r>
          </a:p>
          <a:p>
            <a:pPr>
              <a:buFontTx/>
              <a:buChar char="•"/>
            </a:pPr>
            <a:r>
              <a:rPr lang="en-US" sz="1800" smtClean="0">
                <a:latin typeface="Akzidenz-Grotesk Std Regular" pitchFamily="2" charset="0"/>
              </a:rPr>
              <a:t>Send someone / Have someone</a:t>
            </a:r>
            <a:br>
              <a:rPr lang="en-US" sz="1800" smtClean="0">
                <a:latin typeface="Akzidenz-Grotesk Std Regular" pitchFamily="2" charset="0"/>
              </a:rPr>
            </a:br>
            <a:r>
              <a:rPr lang="en-US" sz="1800" smtClean="0">
                <a:latin typeface="Akzidenz-Grotesk Std Regular" pitchFamily="2" charset="0"/>
              </a:rPr>
              <a:t>else contact them					6%</a:t>
            </a:r>
          </a:p>
          <a:p>
            <a:pPr>
              <a:buFontTx/>
              <a:buChar char="•"/>
            </a:pPr>
            <a:r>
              <a:rPr lang="en-US" sz="1800" smtClean="0">
                <a:latin typeface="Akzidenz-Grotesk Std Regular" pitchFamily="2" charset="0"/>
              </a:rPr>
              <a:t>In person / Walk there					5%	</a:t>
            </a:r>
          </a:p>
          <a:p>
            <a:pPr>
              <a:buFontTx/>
              <a:buChar char="•"/>
            </a:pPr>
            <a:r>
              <a:rPr lang="en-US" sz="1800" smtClean="0">
                <a:latin typeface="Akzidenz-Grotesk Std Regular" pitchFamily="2" charset="0"/>
              </a:rPr>
              <a:t>Walk to nearest police,</a:t>
            </a:r>
            <a:br>
              <a:rPr lang="en-US" sz="1800" smtClean="0">
                <a:latin typeface="Akzidenz-Grotesk Std Regular" pitchFamily="2" charset="0"/>
              </a:rPr>
            </a:br>
            <a:r>
              <a:rPr lang="en-US" sz="1800" smtClean="0">
                <a:latin typeface="Akzidenz-Grotesk Std Regular" pitchFamily="2" charset="0"/>
              </a:rPr>
              <a:t>fire or EMS station					2%	</a:t>
            </a:r>
          </a:p>
          <a:p>
            <a:pPr>
              <a:buFontTx/>
              <a:buChar char="•"/>
            </a:pPr>
            <a:r>
              <a:rPr lang="en-US" sz="1800" smtClean="0">
                <a:latin typeface="Akzidenz-Grotesk Std Regular" pitchFamily="2" charset="0"/>
              </a:rPr>
              <a:t>CB Radio / Ham radio					2%	</a:t>
            </a:r>
          </a:p>
          <a:p>
            <a:pPr>
              <a:buFontTx/>
              <a:buChar char="•"/>
            </a:pPr>
            <a:endParaRPr lang="en-US" sz="1800" smtClean="0">
              <a:latin typeface="Akzidenz-Grotesk Std Regular" pitchFamily="2" charset="0"/>
            </a:endParaRPr>
          </a:p>
        </p:txBody>
      </p:sp>
      <p:sp>
        <p:nvSpPr>
          <p:cNvPr id="275459"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75460" name="Text Box 5"/>
          <p:cNvSpPr txBox="1">
            <a:spLocks noChangeArrowheads="1"/>
          </p:cNvSpPr>
          <p:nvPr/>
        </p:nvSpPr>
        <p:spPr bwMode="auto">
          <a:xfrm>
            <a:off x="0" y="5915025"/>
            <a:ext cx="6184900" cy="94297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Imagine that someone you know needs help urgently and you haven’t been able to reach the local emergency medical services, police or fire department by telephone. What other ways would you try and get in touch with local emergency services to ask for help? (Open ended)</a:t>
            </a:r>
          </a:p>
        </p:txBody>
      </p:sp>
      <p:sp>
        <p:nvSpPr>
          <p:cNvPr id="275461" name="Text Box 6"/>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432FC73E-3103-4AF5-BE51-A2734521B3F3}" type="slidenum">
              <a:rPr lang="en-US" sz="1000"/>
              <a:pPr/>
              <a:t>12</a:t>
            </a:fld>
            <a:endParaRPr lang="en-US"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8"/>
          <p:cNvSpPr>
            <a:spLocks noGrp="1" noChangeArrowheads="1"/>
          </p:cNvSpPr>
          <p:nvPr>
            <p:ph type="body" idx="4294967295"/>
          </p:nvPr>
        </p:nvSpPr>
        <p:spPr>
          <a:xfrm>
            <a:off x="685800" y="1314450"/>
            <a:ext cx="7772400" cy="4781550"/>
          </a:xfrm>
        </p:spPr>
        <p:txBody>
          <a:bodyPr/>
          <a:lstStyle/>
          <a:p>
            <a:pPr marL="381000" indent="-381000">
              <a:lnSpc>
                <a:spcPct val="90000"/>
              </a:lnSpc>
              <a:buFont typeface="Monotype Sorts"/>
              <a:buNone/>
            </a:pPr>
            <a:r>
              <a:rPr lang="en-US" sz="2000" smtClean="0">
                <a:latin typeface="Akzidenz-Grotesk Std Light" pitchFamily="2" charset="0"/>
              </a:rPr>
              <a:t>Most trusted sources --</a:t>
            </a:r>
          </a:p>
          <a:p>
            <a:pPr marL="381000" indent="-381000">
              <a:lnSpc>
                <a:spcPct val="90000"/>
              </a:lnSpc>
              <a:buFontTx/>
              <a:buChar char="•"/>
            </a:pPr>
            <a:r>
              <a:rPr lang="en-US" sz="2000" smtClean="0">
                <a:latin typeface="Akzidenz-Grotesk Std Light" pitchFamily="2" charset="0"/>
              </a:rPr>
              <a:t>Your friends and family			80%</a:t>
            </a:r>
          </a:p>
          <a:p>
            <a:pPr marL="381000" indent="-381000">
              <a:lnSpc>
                <a:spcPct val="90000"/>
              </a:lnSpc>
              <a:buFontTx/>
              <a:buChar char="•"/>
            </a:pPr>
            <a:r>
              <a:rPr lang="en-US" sz="2000" smtClean="0">
                <a:latin typeface="Akzidenz-Grotesk Std Light" pitchFamily="2" charset="0"/>
              </a:rPr>
              <a:t>News media or reporters			79%</a:t>
            </a:r>
          </a:p>
          <a:p>
            <a:pPr marL="381000" indent="-381000">
              <a:lnSpc>
                <a:spcPct val="90000"/>
              </a:lnSpc>
              <a:buFontTx/>
              <a:buChar char="•"/>
            </a:pPr>
            <a:r>
              <a:rPr lang="en-US" sz="2000" smtClean="0">
                <a:latin typeface="Akzidenz-Grotesk Std Light" pitchFamily="2" charset="0"/>
              </a:rPr>
              <a:t>Local emergency officials			77%</a:t>
            </a:r>
          </a:p>
          <a:p>
            <a:pPr marL="381000" indent="-381000">
              <a:lnSpc>
                <a:spcPct val="90000"/>
              </a:lnSpc>
              <a:buFont typeface="Monotype Sorts"/>
              <a:buNone/>
            </a:pPr>
            <a:r>
              <a:rPr lang="en-US" sz="2000" smtClean="0">
                <a:latin typeface="Akzidenz-Grotesk Std Light" pitchFamily="2" charset="0"/>
              </a:rPr>
              <a:t>Also trusted --</a:t>
            </a:r>
          </a:p>
          <a:p>
            <a:pPr marL="381000" indent="-381000">
              <a:lnSpc>
                <a:spcPct val="90000"/>
              </a:lnSpc>
              <a:buFontTx/>
              <a:buChar char="•"/>
            </a:pPr>
            <a:r>
              <a:rPr lang="en-US" sz="2000" smtClean="0">
                <a:latin typeface="Akzidenz-Grotesk Std Light" pitchFamily="2" charset="0"/>
              </a:rPr>
              <a:t>Federal agencies such as FEMA or </a:t>
            </a:r>
            <a:br>
              <a:rPr lang="en-US" sz="2000" smtClean="0">
                <a:latin typeface="Akzidenz-Grotesk Std Light" pitchFamily="2" charset="0"/>
              </a:rPr>
            </a:br>
            <a:r>
              <a:rPr lang="en-US" sz="2000" smtClean="0">
                <a:latin typeface="Akzidenz-Grotesk Std Light" pitchFamily="2" charset="0"/>
              </a:rPr>
              <a:t>the Department of Homeland Security		65%</a:t>
            </a:r>
          </a:p>
          <a:p>
            <a:pPr marL="381000" indent="-381000">
              <a:lnSpc>
                <a:spcPct val="90000"/>
              </a:lnSpc>
              <a:buFontTx/>
              <a:buChar char="•"/>
            </a:pPr>
            <a:r>
              <a:rPr lang="en-US" sz="2000" smtClean="0">
                <a:latin typeface="Akzidenz-Grotesk Std Light" pitchFamily="2" charset="0"/>
              </a:rPr>
              <a:t>The local American Red Cross chapter		60%	</a:t>
            </a:r>
          </a:p>
          <a:p>
            <a:pPr marL="381000" indent="-381000">
              <a:lnSpc>
                <a:spcPct val="90000"/>
              </a:lnSpc>
              <a:buFontTx/>
              <a:buNone/>
            </a:pPr>
            <a:r>
              <a:rPr lang="en-US" sz="2000" smtClean="0">
                <a:latin typeface="Akzidenz-Grotesk Std Light" pitchFamily="2" charset="0"/>
              </a:rPr>
              <a:t>Least likely to trust -- 					</a:t>
            </a:r>
          </a:p>
          <a:p>
            <a:pPr marL="381000" indent="-381000">
              <a:lnSpc>
                <a:spcPct val="90000"/>
              </a:lnSpc>
              <a:buFontTx/>
              <a:buChar char="•"/>
            </a:pPr>
            <a:r>
              <a:rPr lang="en-US" sz="2000" smtClean="0">
                <a:latin typeface="Akzidenz-Grotesk Std Light" pitchFamily="2" charset="0"/>
              </a:rPr>
              <a:t>People you don’t know who are </a:t>
            </a:r>
            <a:br>
              <a:rPr lang="en-US" sz="2000" smtClean="0">
                <a:latin typeface="Akzidenz-Grotesk Std Light" pitchFamily="2" charset="0"/>
              </a:rPr>
            </a:br>
            <a:r>
              <a:rPr lang="en-US" sz="2000" smtClean="0">
                <a:latin typeface="Akzidenz-Grotesk Std Light" pitchFamily="2" charset="0"/>
              </a:rPr>
              <a:t>in the general area of the emergency		41%			</a:t>
            </a:r>
          </a:p>
        </p:txBody>
      </p:sp>
      <p:sp>
        <p:nvSpPr>
          <p:cNvPr id="277506" name="Rectangle 2"/>
          <p:cNvSpPr>
            <a:spLocks noGrp="1" noChangeArrowheads="1"/>
          </p:cNvSpPr>
          <p:nvPr>
            <p:ph type="title" idx="4294967295"/>
          </p:nvPr>
        </p:nvSpPr>
        <p:spPr>
          <a:xfrm>
            <a:off x="685800" y="242888"/>
            <a:ext cx="8001000" cy="838200"/>
          </a:xfrm>
        </p:spPr>
        <p:txBody>
          <a:bodyPr/>
          <a:lstStyle/>
          <a:p>
            <a:pPr eaLnBrk="1" hangingPunct="1"/>
            <a:r>
              <a:rPr lang="en-US" sz="2200" smtClean="0">
                <a:solidFill>
                  <a:srgbClr val="808080"/>
                </a:solidFill>
              </a:rPr>
              <a:t>Most trusted sources on social media are local emergency officials, the news media, and family and friends. </a:t>
            </a:r>
            <a:r>
              <a:rPr lang="en-US" sz="2000" smtClean="0">
                <a:solidFill>
                  <a:srgbClr val="808080"/>
                </a:solidFill>
              </a:rPr>
              <a:t/>
            </a:r>
            <a:br>
              <a:rPr lang="en-US" sz="2000" smtClean="0">
                <a:solidFill>
                  <a:srgbClr val="808080"/>
                </a:solidFill>
              </a:rPr>
            </a:br>
            <a:endParaRPr lang="en-US" sz="1000" smtClean="0">
              <a:solidFill>
                <a:srgbClr val="808080"/>
              </a:solidFill>
              <a:latin typeface="Akzidenz-Grotesk Std Light" pitchFamily="2" charset="0"/>
            </a:endParaRPr>
          </a:p>
        </p:txBody>
      </p:sp>
      <p:sp>
        <p:nvSpPr>
          <p:cNvPr id="277507"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77508" name="Text Box 5"/>
          <p:cNvSpPr txBox="1">
            <a:spLocks noChangeArrowheads="1"/>
          </p:cNvSpPr>
          <p:nvPr/>
        </p:nvSpPr>
        <p:spPr bwMode="auto">
          <a:xfrm>
            <a:off x="190500" y="5200650"/>
            <a:ext cx="6629400" cy="73025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If you were relying on information from social media during an emergency, which of the following sources of information would you consider trustworthy? Would you say… (Select as many as apply)</a:t>
            </a:r>
          </a:p>
        </p:txBody>
      </p:sp>
      <p:sp>
        <p:nvSpPr>
          <p:cNvPr id="8" name="TextBox 7"/>
          <p:cNvSpPr txBox="1"/>
          <p:nvPr/>
        </p:nvSpPr>
        <p:spPr>
          <a:xfrm>
            <a:off x="7289800" y="1435100"/>
            <a:ext cx="1397000" cy="1600200"/>
          </a:xfrm>
          <a:prstGeom prst="rect">
            <a:avLst/>
          </a:prstGeom>
          <a:solidFill>
            <a:schemeClr val="bg1">
              <a:lumMod val="95000"/>
            </a:schemeClr>
          </a:solidFill>
          <a:ln>
            <a:solidFill>
              <a:schemeClr val="tx1"/>
            </a:solidFill>
          </a:ln>
        </p:spPr>
        <p:txBody>
          <a:bodyPr>
            <a:spAutoFit/>
          </a:bodyPr>
          <a:lstStyle/>
          <a:p>
            <a:pPr>
              <a:defRPr/>
            </a:pPr>
            <a:r>
              <a:rPr lang="en-US" sz="1400" b="0" dirty="0">
                <a:latin typeface="Akzidenz-Grotesk Std Regular" pitchFamily="2" charset="0"/>
                <a:cs typeface="Arial" charset="0"/>
              </a:rPr>
              <a:t>Generally, online respondents have less trust in all sources of social media information</a:t>
            </a:r>
            <a:r>
              <a:rPr lang="en-US" sz="1400" dirty="0">
                <a:latin typeface="Akzidenz-Grotesk Std Regular" pitchFamily="2" charset="0"/>
                <a:cs typeface="Arial" charset="0"/>
              </a:rPr>
              <a:t>.</a:t>
            </a:r>
          </a:p>
        </p:txBody>
      </p:sp>
      <p:sp>
        <p:nvSpPr>
          <p:cNvPr id="277510" name="Text Box 8"/>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E4E2AD8E-C6C7-443E-BE3C-3462641AFB37}" type="slidenum">
              <a:rPr lang="en-US" sz="1000"/>
              <a:pPr/>
              <a:t>13</a:t>
            </a:fld>
            <a:endParaRPr lang="en-US" sz="1000"/>
          </a:p>
        </p:txBody>
      </p:sp>
      <p:sp>
        <p:nvSpPr>
          <p:cNvPr id="277511" name="TextBox 8"/>
          <p:cNvSpPr txBox="1">
            <a:spLocks noChangeArrowheads="1"/>
          </p:cNvSpPr>
          <p:nvPr/>
        </p:nvSpPr>
        <p:spPr bwMode="auto">
          <a:xfrm>
            <a:off x="317500" y="5903913"/>
            <a:ext cx="6134100" cy="942975"/>
          </a:xfrm>
          <a:prstGeom prst="rect">
            <a:avLst/>
          </a:prstGeom>
          <a:noFill/>
          <a:ln w="9525">
            <a:noFill/>
            <a:miter lim="800000"/>
            <a:headEnd/>
            <a:tailEnd/>
          </a:ln>
        </p:spPr>
        <p:txBody>
          <a:bodyPr>
            <a:spAutoFit/>
          </a:bodyPr>
          <a:lstStyle/>
          <a:p>
            <a:r>
              <a:rPr lang="en-US" sz="1400">
                <a:solidFill>
                  <a:srgbClr val="808080"/>
                </a:solidFill>
                <a:latin typeface="Akzidenz-Grotesk Std Light" pitchFamily="2" charset="0"/>
              </a:rPr>
              <a:t>Base= Combined online (205) and general public (94) respondents who participated in any online communities or social networks &amp; ever used social media to share or get information during an emergency, disaster or severe weather emergency</a:t>
            </a:r>
            <a:endParaRPr 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29" name="Object 11"/>
          <p:cNvGraphicFramePr>
            <a:graphicFrameLocks noChangeAspect="1"/>
          </p:cNvGraphicFramePr>
          <p:nvPr/>
        </p:nvGraphicFramePr>
        <p:xfrm>
          <a:off x="406400" y="1866900"/>
          <a:ext cx="6083300" cy="3860800"/>
        </p:xfrm>
        <a:graphic>
          <a:graphicData uri="http://schemas.openxmlformats.org/presentationml/2006/ole">
            <mc:AlternateContent xmlns:mc="http://schemas.openxmlformats.org/markup-compatibility/2006">
              <mc:Choice xmlns:v="urn:schemas-microsoft-com:vml" Requires="v">
                <p:oleObj spid="_x0000_s252931" r:id="rId5" imgW="6084335" imgH="3865199" progId="Excel.Sheet.8">
                  <p:embed/>
                </p:oleObj>
              </mc:Choice>
              <mc:Fallback>
                <p:oleObj r:id="rId5" imgW="6084335" imgH="3865199" progId="Excel.Shee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866900"/>
                        <a:ext cx="6083300" cy="386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30" name="Rectangle 2"/>
          <p:cNvSpPr>
            <a:spLocks noGrp="1" noChangeArrowheads="1"/>
          </p:cNvSpPr>
          <p:nvPr>
            <p:ph type="title" idx="4294967295"/>
          </p:nvPr>
        </p:nvSpPr>
        <p:spPr>
          <a:xfrm>
            <a:off x="406400" y="457200"/>
            <a:ext cx="8382000" cy="914400"/>
          </a:xfrm>
        </p:spPr>
        <p:txBody>
          <a:bodyPr/>
          <a:lstStyle/>
          <a:p>
            <a:pPr eaLnBrk="1" hangingPunct="1"/>
            <a:r>
              <a:rPr lang="en-US" sz="2400" smtClean="0">
                <a:solidFill>
                  <a:srgbClr val="808080"/>
                </a:solidFill>
              </a:rPr>
              <a:t>Four in ten members of the general public would use social media to let loved ones know they are safe.</a:t>
            </a:r>
          </a:p>
        </p:txBody>
      </p:sp>
      <p:sp>
        <p:nvSpPr>
          <p:cNvPr id="252931"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52932" name="Text Box 5"/>
          <p:cNvSpPr txBox="1">
            <a:spLocks noChangeArrowheads="1"/>
          </p:cNvSpPr>
          <p:nvPr/>
        </p:nvSpPr>
        <p:spPr bwMode="auto">
          <a:xfrm>
            <a:off x="457200" y="6019800"/>
            <a:ext cx="6184900" cy="73025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In an area-wide emergency, how likely would you be to use social media channels, such as Facebook or Twitter, to let your friends and family know you are safe? </a:t>
            </a:r>
          </a:p>
        </p:txBody>
      </p:sp>
      <p:sp>
        <p:nvSpPr>
          <p:cNvPr id="51207" name="Text Box 10"/>
          <p:cNvSpPr txBox="1">
            <a:spLocks noChangeArrowheads="1"/>
          </p:cNvSpPr>
          <p:nvPr/>
        </p:nvSpPr>
        <p:spPr bwMode="auto">
          <a:xfrm>
            <a:off x="6451600" y="1524000"/>
            <a:ext cx="2489200" cy="23114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a:solidFill>
                  <a:srgbClr val="808080"/>
                </a:solidFill>
                <a:latin typeface="Akzidenz-Grotesk Std Light" pitchFamily="2" charset="0"/>
              </a:rPr>
              <a:t>Households with children are more likely to use social media channels to inform of their safety. </a:t>
            </a:r>
          </a:p>
          <a:p>
            <a:pPr>
              <a:spcBef>
                <a:spcPct val="50000"/>
              </a:spcBef>
              <a:defRPr/>
            </a:pPr>
            <a:r>
              <a:rPr lang="en-US" sz="1000" b="0">
                <a:solidFill>
                  <a:srgbClr val="808080"/>
                </a:solidFill>
                <a:latin typeface="Akzidenz-Grotesk Std Light" pitchFamily="2" charset="0"/>
              </a:rPr>
              <a:t>	with 	without 	children	children</a:t>
            </a:r>
          </a:p>
          <a:p>
            <a:pPr>
              <a:spcBef>
                <a:spcPct val="50000"/>
              </a:spcBef>
              <a:defRPr/>
            </a:pPr>
            <a:r>
              <a:rPr lang="en-US" sz="1000" b="0" u="sng">
                <a:solidFill>
                  <a:srgbClr val="808080"/>
                </a:solidFill>
                <a:latin typeface="Akzidenz-Grotesk Std Light" pitchFamily="2" charset="0"/>
              </a:rPr>
              <a:t>General</a:t>
            </a:r>
            <a:r>
              <a:rPr lang="en-US" sz="1000" b="0">
                <a:solidFill>
                  <a:srgbClr val="808080"/>
                </a:solidFill>
                <a:latin typeface="Akzidenz-Grotesk Std Light" pitchFamily="2" charset="0"/>
              </a:rPr>
              <a:t>	51%	32%</a:t>
            </a:r>
            <a:endParaRPr lang="en-US" sz="1000" b="0" u="sng">
              <a:solidFill>
                <a:srgbClr val="808080"/>
              </a:solidFill>
              <a:latin typeface="Akzidenz-Grotesk Std Light" pitchFamily="2" charset="0"/>
            </a:endParaRPr>
          </a:p>
          <a:p>
            <a:pPr>
              <a:spcBef>
                <a:spcPct val="50000"/>
              </a:spcBef>
              <a:defRPr/>
            </a:pPr>
            <a:r>
              <a:rPr lang="en-US" sz="1000" b="0" u="sng">
                <a:solidFill>
                  <a:srgbClr val="808080"/>
                </a:solidFill>
                <a:latin typeface="Akzidenz-Grotesk Std Light" pitchFamily="2" charset="0"/>
              </a:rPr>
              <a:t>Online</a:t>
            </a:r>
            <a:r>
              <a:rPr lang="en-US" sz="1000" b="0">
                <a:solidFill>
                  <a:srgbClr val="808080"/>
                </a:solidFill>
                <a:latin typeface="Akzidenz-Grotesk Std Light" pitchFamily="2" charset="0"/>
              </a:rPr>
              <a:t>	60%	40%</a:t>
            </a:r>
            <a:endParaRPr lang="en-US" sz="1000" b="0" u="sng">
              <a:solidFill>
                <a:srgbClr val="808080"/>
              </a:solidFill>
              <a:latin typeface="Akzidenz-Grotesk Std Light" pitchFamily="2" charset="0"/>
            </a:endParaRPr>
          </a:p>
          <a:p>
            <a:pPr>
              <a:spcBef>
                <a:spcPct val="50000"/>
              </a:spcBef>
              <a:defRPr/>
            </a:pPr>
            <a:r>
              <a:rPr lang="en-US" sz="1000" b="0">
                <a:solidFill>
                  <a:srgbClr val="808080"/>
                </a:solidFill>
                <a:latin typeface="Akzidenz-Grotesk Std Light" pitchFamily="2" charset="0"/>
              </a:rPr>
              <a:t>For general public, women are more likely to use social media channels to inform of their safety: 43% vs. 35% for men</a:t>
            </a:r>
          </a:p>
          <a:p>
            <a:pPr>
              <a:spcBef>
                <a:spcPct val="50000"/>
              </a:spcBef>
              <a:defRPr/>
            </a:pPr>
            <a:r>
              <a:rPr lang="en-US" sz="1000" b="0">
                <a:solidFill>
                  <a:srgbClr val="808080"/>
                </a:solidFill>
                <a:latin typeface="Akzidenz-Grotesk Std Light" pitchFamily="2" charset="0"/>
              </a:rPr>
              <a:t>(Note: Percentages indicate those who definitely would or probably would)</a:t>
            </a:r>
          </a:p>
        </p:txBody>
      </p:sp>
      <p:sp>
        <p:nvSpPr>
          <p:cNvPr id="51212" name="Text Box 10"/>
          <p:cNvSpPr txBox="1">
            <a:spLocks noChangeArrowheads="1"/>
          </p:cNvSpPr>
          <p:nvPr/>
        </p:nvSpPr>
        <p:spPr bwMode="auto">
          <a:xfrm>
            <a:off x="6456363" y="3992563"/>
            <a:ext cx="2489200" cy="16256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dirty="0">
                <a:solidFill>
                  <a:srgbClr val="808080"/>
                </a:solidFill>
                <a:latin typeface="Akzidenz-Grotesk Std Light" pitchFamily="2" charset="0"/>
              </a:rPr>
              <a:t>Percentage of respondents who would use social media to let loved ones know they are safe have declined	</a:t>
            </a:r>
          </a:p>
          <a:p>
            <a:pPr>
              <a:spcBef>
                <a:spcPct val="50000"/>
              </a:spcBef>
              <a:defRPr/>
            </a:pPr>
            <a:r>
              <a:rPr lang="en-US" sz="1000" b="0" dirty="0">
                <a:solidFill>
                  <a:srgbClr val="808080"/>
                </a:solidFill>
                <a:latin typeface="Akzidenz-Grotesk Std Light" pitchFamily="2" charset="0"/>
              </a:rPr>
              <a:t>	June ’12	June ‘11</a:t>
            </a:r>
          </a:p>
          <a:p>
            <a:pPr>
              <a:spcBef>
                <a:spcPct val="50000"/>
              </a:spcBef>
              <a:defRPr/>
            </a:pPr>
            <a:r>
              <a:rPr lang="en-US" sz="1000" b="0" u="sng" dirty="0">
                <a:solidFill>
                  <a:srgbClr val="808080"/>
                </a:solidFill>
                <a:latin typeface="Akzidenz-Grotesk Std Light" pitchFamily="2" charset="0"/>
              </a:rPr>
              <a:t>General</a:t>
            </a:r>
            <a:r>
              <a:rPr lang="en-US" sz="1000" b="0" dirty="0">
                <a:solidFill>
                  <a:srgbClr val="808080"/>
                </a:solidFill>
                <a:latin typeface="Akzidenz-Grotesk Std Light" pitchFamily="2" charset="0"/>
              </a:rPr>
              <a:t>	39%	46%</a:t>
            </a:r>
          </a:p>
          <a:p>
            <a:pPr>
              <a:spcBef>
                <a:spcPct val="50000"/>
              </a:spcBef>
              <a:defRPr/>
            </a:pPr>
            <a:r>
              <a:rPr lang="en-US" sz="1000" b="0" u="sng" dirty="0">
                <a:solidFill>
                  <a:srgbClr val="808080"/>
                </a:solidFill>
                <a:latin typeface="Akzidenz-Grotesk Std Light" pitchFamily="2" charset="0"/>
              </a:rPr>
              <a:t>Online</a:t>
            </a:r>
            <a:r>
              <a:rPr lang="en-US" sz="1000" b="0" dirty="0">
                <a:solidFill>
                  <a:srgbClr val="808080"/>
                </a:solidFill>
                <a:latin typeface="Akzidenz-Grotesk Std Light" pitchFamily="2" charset="0"/>
              </a:rPr>
              <a:t>	46%	54%</a:t>
            </a:r>
          </a:p>
          <a:p>
            <a:pPr>
              <a:spcBef>
                <a:spcPct val="50000"/>
              </a:spcBef>
              <a:defRPr/>
            </a:pPr>
            <a:r>
              <a:rPr lang="en-US" sz="1000" b="0" dirty="0">
                <a:solidFill>
                  <a:srgbClr val="808080"/>
                </a:solidFill>
                <a:latin typeface="Akzidenz-Grotesk Std Light" pitchFamily="2" charset="0"/>
              </a:rPr>
              <a:t>(Note: Percentages indicate those who definitely would or probably would)</a:t>
            </a:r>
          </a:p>
        </p:txBody>
      </p:sp>
      <p:sp>
        <p:nvSpPr>
          <p:cNvPr id="252935" name="TextBox 1"/>
          <p:cNvSpPr txBox="1">
            <a:spLocks noChangeArrowheads="1"/>
          </p:cNvSpPr>
          <p:nvPr/>
        </p:nvSpPr>
        <p:spPr bwMode="auto">
          <a:xfrm>
            <a:off x="3924300" y="3403600"/>
            <a:ext cx="2222500" cy="368300"/>
          </a:xfrm>
          <a:prstGeom prst="rect">
            <a:avLst/>
          </a:prstGeom>
          <a:solidFill>
            <a:schemeClr val="bg1"/>
          </a:solidFill>
          <a:ln w="9525">
            <a:solidFill>
              <a:schemeClr val="tx1"/>
            </a:solidFill>
            <a:miter lim="800000"/>
            <a:headEnd/>
            <a:tailEnd/>
          </a:ln>
        </p:spPr>
        <p:txBody>
          <a:bodyPr/>
          <a:lstStyle/>
          <a:p>
            <a:pPr algn="ctr"/>
            <a:r>
              <a:rPr lang="en-US" sz="1400">
                <a:latin typeface="Arial Narrow" pitchFamily="34" charset="0"/>
              </a:rPr>
              <a:t>-------------------46%----------------</a:t>
            </a:r>
          </a:p>
          <a:p>
            <a:endParaRPr lang="en-US" sz="1400">
              <a:latin typeface="Arial Narrow" pitchFamily="34" charset="0"/>
            </a:endParaRPr>
          </a:p>
        </p:txBody>
      </p:sp>
      <p:sp>
        <p:nvSpPr>
          <p:cNvPr id="252936" name="Text Box 9"/>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F808FF27-9645-4AB1-A8D3-3A3B005A8629}" type="slidenum">
              <a:rPr lang="en-US" sz="1000"/>
              <a:pPr/>
              <a:t>14</a:t>
            </a:fld>
            <a:endParaRPr lang="en-US" sz="1000"/>
          </a:p>
        </p:txBody>
      </p:sp>
      <p:sp>
        <p:nvSpPr>
          <p:cNvPr id="252937" name="Text Box 10"/>
          <p:cNvSpPr txBox="1">
            <a:spLocks noChangeArrowheads="1"/>
          </p:cNvSpPr>
          <p:nvPr/>
        </p:nvSpPr>
        <p:spPr bwMode="auto">
          <a:xfrm>
            <a:off x="644525" y="5743575"/>
            <a:ext cx="2527300" cy="274638"/>
          </a:xfrm>
          <a:prstGeom prst="rect">
            <a:avLst/>
          </a:prstGeom>
          <a:noFill/>
          <a:ln w="9525">
            <a:noFill/>
            <a:miter lim="800000"/>
            <a:headEnd/>
            <a:tailEnd/>
          </a:ln>
        </p:spPr>
        <p:txBody>
          <a:bodyPr wrap="none">
            <a:spAutoFit/>
          </a:bodyPr>
          <a:lstStyle/>
          <a:p>
            <a:r>
              <a:rPr lang="en-US" sz="1200" b="0">
                <a:latin typeface="Akzidenz-Grotesk Std Light" pitchFamily="2" charset="0"/>
              </a:rPr>
              <a:t>*Note:1% difference due to rounding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ChangeArrowheads="1"/>
          </p:cNvSpPr>
          <p:nvPr>
            <p:ph type="title" idx="4294967295"/>
          </p:nvPr>
        </p:nvSpPr>
        <p:spPr>
          <a:xfrm>
            <a:off x="457200" y="368300"/>
            <a:ext cx="8229600" cy="914400"/>
          </a:xfrm>
        </p:spPr>
        <p:txBody>
          <a:bodyPr/>
          <a:lstStyle/>
          <a:p>
            <a:pPr eaLnBrk="1" hangingPunct="1"/>
            <a:r>
              <a:rPr lang="en-US" sz="2000" smtClean="0">
                <a:solidFill>
                  <a:srgbClr val="808080"/>
                </a:solidFill>
              </a:rPr>
              <a:t>At least a third of the general public would expect help to arrive in less than one hour if they posted a request for help on a social media website.</a:t>
            </a:r>
          </a:p>
        </p:txBody>
      </p:sp>
      <p:graphicFrame>
        <p:nvGraphicFramePr>
          <p:cNvPr id="256002" name="Object 3"/>
          <p:cNvGraphicFramePr>
            <a:graphicFrameLocks noGrp="1" noChangeAspect="1"/>
          </p:cNvGraphicFramePr>
          <p:nvPr>
            <p:ph type="chart" idx="4294967295"/>
          </p:nvPr>
        </p:nvGraphicFramePr>
        <p:xfrm>
          <a:off x="217488" y="1511300"/>
          <a:ext cx="6853237" cy="4635500"/>
        </p:xfrm>
        <a:graphic>
          <a:graphicData uri="http://schemas.openxmlformats.org/presentationml/2006/ole">
            <mc:AlternateContent xmlns:mc="http://schemas.openxmlformats.org/markup-compatibility/2006">
              <mc:Choice xmlns:v="urn:schemas-microsoft-com:vml" Requires="v">
                <p:oleObj spid="_x0000_s256004" name="Worksheet" r:id="rId4" imgW="6858000" imgH="4638751" progId="Excel.Sheet.8">
                  <p:embed/>
                </p:oleObj>
              </mc:Choice>
              <mc:Fallback>
                <p:oleObj name="Worksheet" r:id="rId4" imgW="6858000" imgH="4638751"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8" y="1511300"/>
                        <a:ext cx="6853237"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04"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56005" name="Text Box 5"/>
          <p:cNvSpPr txBox="1">
            <a:spLocks noChangeArrowheads="1"/>
          </p:cNvSpPr>
          <p:nvPr/>
        </p:nvSpPr>
        <p:spPr bwMode="auto">
          <a:xfrm>
            <a:off x="304800" y="6111875"/>
            <a:ext cx="6350000" cy="754063"/>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If you posted a request for help to a social media website, how much time do you think it should reasonably take for help to arrive? (Open-ended)</a:t>
            </a:r>
          </a:p>
          <a:p>
            <a:pPr>
              <a:spcBef>
                <a:spcPct val="50000"/>
              </a:spcBef>
            </a:pPr>
            <a:r>
              <a:rPr lang="en-US" sz="1000" b="0">
                <a:solidFill>
                  <a:srgbClr val="808080"/>
                </a:solidFill>
                <a:latin typeface="Akzidenz-Grotesk Std Light" pitchFamily="2" charset="0"/>
              </a:rPr>
              <a:t>Note: For the online survey, question formatted to accept a range of 0-72 for hours and 0-59 for minutes.</a:t>
            </a:r>
          </a:p>
        </p:txBody>
      </p:sp>
      <p:sp>
        <p:nvSpPr>
          <p:cNvPr id="53259" name="Text Box 10"/>
          <p:cNvSpPr txBox="1">
            <a:spLocks noChangeArrowheads="1"/>
          </p:cNvSpPr>
          <p:nvPr/>
        </p:nvSpPr>
        <p:spPr bwMode="auto">
          <a:xfrm>
            <a:off x="6692900" y="1549400"/>
            <a:ext cx="2095500" cy="20828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dirty="0">
                <a:solidFill>
                  <a:srgbClr val="808080"/>
                </a:solidFill>
                <a:latin typeface="Akzidenz-Grotesk Std Light" pitchFamily="2" charset="0"/>
              </a:rPr>
              <a:t>Compared to last year, among the general public, more respondents expect help to arrive in 3 hours or less:</a:t>
            </a:r>
          </a:p>
          <a:p>
            <a:pPr>
              <a:spcBef>
                <a:spcPct val="50000"/>
              </a:spcBef>
              <a:defRPr/>
            </a:pPr>
            <a:r>
              <a:rPr lang="en-US" sz="1000" b="0" dirty="0">
                <a:solidFill>
                  <a:srgbClr val="808080"/>
                </a:solidFill>
                <a:latin typeface="Akzidenz-Grotesk Std Light" pitchFamily="2" charset="0"/>
              </a:rPr>
              <a:t>June ’12	June ‘11</a:t>
            </a:r>
          </a:p>
          <a:p>
            <a:pPr>
              <a:spcBef>
                <a:spcPct val="50000"/>
              </a:spcBef>
              <a:defRPr/>
            </a:pPr>
            <a:r>
              <a:rPr lang="en-US" sz="1000" b="0" dirty="0">
                <a:solidFill>
                  <a:srgbClr val="808080"/>
                </a:solidFill>
                <a:latin typeface="Akzidenz-Grotesk Std Light" pitchFamily="2" charset="0"/>
              </a:rPr>
              <a:t>76%	68%</a:t>
            </a:r>
          </a:p>
          <a:p>
            <a:pPr>
              <a:spcBef>
                <a:spcPct val="50000"/>
              </a:spcBef>
              <a:defRPr/>
            </a:pPr>
            <a:r>
              <a:rPr lang="en-US" sz="1000" b="0" dirty="0">
                <a:solidFill>
                  <a:srgbClr val="808080"/>
                </a:solidFill>
                <a:latin typeface="Akzidenz-Grotesk Std Light" pitchFamily="2" charset="0"/>
              </a:rPr>
              <a:t>*Note: Percentage is sum of respondents who answered “Less than one hour” and between “One to three hours”</a:t>
            </a:r>
          </a:p>
          <a:p>
            <a:pPr>
              <a:spcBef>
                <a:spcPct val="50000"/>
              </a:spcBef>
              <a:defRPr/>
            </a:pPr>
            <a:endParaRPr lang="en-US" sz="1000" b="0" dirty="0">
              <a:solidFill>
                <a:srgbClr val="808080"/>
              </a:solidFill>
              <a:latin typeface="Akzidenz-Grotesk Std Light" pitchFamily="2" charset="0"/>
            </a:endParaRPr>
          </a:p>
        </p:txBody>
      </p:sp>
      <p:sp>
        <p:nvSpPr>
          <p:cNvPr id="53260" name="Text Box 10"/>
          <p:cNvSpPr txBox="1">
            <a:spLocks noChangeArrowheads="1"/>
          </p:cNvSpPr>
          <p:nvPr/>
        </p:nvSpPr>
        <p:spPr bwMode="auto">
          <a:xfrm>
            <a:off x="6723063" y="4132263"/>
            <a:ext cx="1790700" cy="10922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a:latin typeface="Akzidenz-Grotesk Std Light" pitchFamily="2" charset="0"/>
              </a:rPr>
              <a:t>Among the online respondents, women are more likely to expect help to arrive in less than 1 hour:</a:t>
            </a:r>
          </a:p>
          <a:p>
            <a:pPr>
              <a:spcBef>
                <a:spcPct val="50000"/>
              </a:spcBef>
              <a:defRPr/>
            </a:pPr>
            <a:r>
              <a:rPr lang="en-US" sz="1000" b="0">
                <a:latin typeface="Akzidenz-Grotesk Std Light" pitchFamily="2" charset="0"/>
              </a:rPr>
              <a:t>45 percent vs. 37 percent for men</a:t>
            </a:r>
          </a:p>
        </p:txBody>
      </p:sp>
      <p:sp>
        <p:nvSpPr>
          <p:cNvPr id="256008" name="Text Box 8"/>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A489EDBF-FB8A-464A-B35D-E5E297683B07}" type="slidenum">
              <a:rPr lang="en-US" sz="1000"/>
              <a:pPr/>
              <a:t>15</a:t>
            </a:fld>
            <a:endParaRPr 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3"/>
          <p:cNvSpPr>
            <a:spLocks noChangeArrowheads="1"/>
          </p:cNvSpPr>
          <p:nvPr/>
        </p:nvSpPr>
        <p:spPr bwMode="auto">
          <a:xfrm>
            <a:off x="152400" y="571500"/>
            <a:ext cx="8991600" cy="1311275"/>
          </a:xfrm>
          <a:prstGeom prst="rect">
            <a:avLst/>
          </a:prstGeom>
          <a:noFill/>
          <a:ln w="9525">
            <a:noFill/>
            <a:miter lim="800000"/>
            <a:headEnd/>
            <a:tailEnd/>
          </a:ln>
        </p:spPr>
        <p:txBody>
          <a:bodyPr>
            <a:spAutoFit/>
          </a:bodyPr>
          <a:lstStyle/>
          <a:p>
            <a:r>
              <a:rPr lang="en-US" sz="2000">
                <a:solidFill>
                  <a:srgbClr val="808080"/>
                </a:solidFill>
                <a:latin typeface="Akzidenz-Grotesk Std Med" pitchFamily="2" charset="0"/>
              </a:rPr>
              <a:t>While the majority in both populations feels that </a:t>
            </a:r>
            <a:r>
              <a:rPr lang="en-US" sz="2000" u="sng">
                <a:solidFill>
                  <a:srgbClr val="808080"/>
                </a:solidFill>
                <a:latin typeface="Akzidenz-Grotesk Std Med" pitchFamily="2" charset="0"/>
              </a:rPr>
              <a:t>local </a:t>
            </a:r>
            <a:r>
              <a:rPr lang="en-US" sz="2000">
                <a:solidFill>
                  <a:srgbClr val="808080"/>
                </a:solidFill>
                <a:latin typeface="Akzidenz-Grotesk Std Med" pitchFamily="2" charset="0"/>
              </a:rPr>
              <a:t>emergency response organizations should regularly monitor their websites for emergency requests, roughly half of the general public and 58 percent of the online population doubt that they do. </a:t>
            </a:r>
          </a:p>
        </p:txBody>
      </p:sp>
      <p:sp>
        <p:nvSpPr>
          <p:cNvPr id="257030" name="Text Box 4"/>
          <p:cNvSpPr txBox="1">
            <a:spLocks noChangeArrowheads="1"/>
          </p:cNvSpPr>
          <p:nvPr/>
        </p:nvSpPr>
        <p:spPr bwMode="auto">
          <a:xfrm>
            <a:off x="0" y="6218238"/>
            <a:ext cx="6743700" cy="639762"/>
          </a:xfrm>
          <a:prstGeom prst="rect">
            <a:avLst/>
          </a:prstGeom>
          <a:noFill/>
          <a:ln w="9525">
            <a:noFill/>
            <a:miter lim="800000"/>
            <a:headEnd/>
            <a:tailEnd/>
          </a:ln>
        </p:spPr>
        <p:txBody>
          <a:bodyPr>
            <a:spAutoFit/>
          </a:bodyPr>
          <a:lstStyle/>
          <a:p>
            <a:pPr>
              <a:spcBef>
                <a:spcPct val="50000"/>
              </a:spcBef>
            </a:pPr>
            <a:r>
              <a:rPr lang="en-US" sz="1200" b="0">
                <a:solidFill>
                  <a:srgbClr val="808080"/>
                </a:solidFill>
                <a:latin typeface="Akzidenz-Grotesk Std Light" pitchFamily="2" charset="0"/>
              </a:rPr>
              <a:t>Imagine that you posted an urgent request for help on a social media site of a </a:t>
            </a:r>
            <a:r>
              <a:rPr lang="en-US" sz="1200" b="0" u="sng">
                <a:solidFill>
                  <a:srgbClr val="808080"/>
                </a:solidFill>
                <a:latin typeface="Akzidenz-Grotesk Std Light" pitchFamily="2" charset="0"/>
              </a:rPr>
              <a:t>local </a:t>
            </a:r>
            <a:r>
              <a:rPr lang="en-US" sz="1200" b="0">
                <a:solidFill>
                  <a:srgbClr val="808080"/>
                </a:solidFill>
                <a:latin typeface="Akzidenz-Grotesk Std Light" pitchFamily="2" charset="0"/>
              </a:rPr>
              <a:t>emergency response organization such as your local emergency management, fire department or police department.  To what extent do you agree or disagree with the following statements? </a:t>
            </a:r>
            <a:r>
              <a:rPr lang="en-US" sz="1000" b="0" i="1">
                <a:solidFill>
                  <a:srgbClr val="808080"/>
                </a:solidFill>
                <a:latin typeface="Akzidenz-Grotesk Std Light" pitchFamily="2" charset="0"/>
              </a:rPr>
              <a:t>Split Sample</a:t>
            </a:r>
          </a:p>
        </p:txBody>
      </p:sp>
      <p:sp>
        <p:nvSpPr>
          <p:cNvPr id="257031" name="Text Box 5"/>
          <p:cNvSpPr txBox="1">
            <a:spLocks noChangeArrowheads="1"/>
          </p:cNvSpPr>
          <p:nvPr/>
        </p:nvSpPr>
        <p:spPr bwMode="auto">
          <a:xfrm>
            <a:off x="152400" y="5638800"/>
            <a:ext cx="2895600" cy="396875"/>
          </a:xfrm>
          <a:prstGeom prst="rect">
            <a:avLst/>
          </a:prstGeom>
          <a:noFill/>
          <a:ln w="9525">
            <a:noFill/>
            <a:miter lim="800000"/>
            <a:headEnd/>
            <a:tailEnd/>
          </a:ln>
        </p:spPr>
        <p:txBody>
          <a:bodyPr>
            <a:spAutoFit/>
          </a:bodyPr>
          <a:lstStyle/>
          <a:p>
            <a:pPr>
              <a:spcBef>
                <a:spcPct val="50000"/>
              </a:spcBef>
            </a:pPr>
            <a:r>
              <a:rPr lang="en-US" sz="1000" b="0" i="1">
                <a:solidFill>
                  <a:srgbClr val="808080"/>
                </a:solidFill>
                <a:latin typeface="Akzidenz-Grotesk Std Light" pitchFamily="2" charset="0"/>
              </a:rPr>
              <a:t>Note: Percentages indicate those who strongly agree or agree</a:t>
            </a:r>
          </a:p>
        </p:txBody>
      </p:sp>
      <p:graphicFrame>
        <p:nvGraphicFramePr>
          <p:cNvPr id="257028" name="Object 8"/>
          <p:cNvGraphicFramePr>
            <a:graphicFrameLocks noChangeAspect="1"/>
          </p:cNvGraphicFramePr>
          <p:nvPr/>
        </p:nvGraphicFramePr>
        <p:xfrm>
          <a:off x="406400" y="1866900"/>
          <a:ext cx="7327900" cy="3975100"/>
        </p:xfrm>
        <a:graphic>
          <a:graphicData uri="http://schemas.openxmlformats.org/presentationml/2006/ole">
            <mc:AlternateContent xmlns:mc="http://schemas.openxmlformats.org/markup-compatibility/2006">
              <mc:Choice xmlns:v="urn:schemas-microsoft-com:vml" Requires="v">
                <p:oleObj spid="_x0000_s257030" r:id="rId5" imgW="7328027" imgH="3974936" progId="Excel.Sheet.8">
                  <p:embed/>
                </p:oleObj>
              </mc:Choice>
              <mc:Fallback>
                <p:oleObj r:id="rId5" imgW="7328027" imgH="3974936" progId="Excel.Shee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866900"/>
                        <a:ext cx="73279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82" name="Text Box 10"/>
          <p:cNvSpPr txBox="1">
            <a:spLocks noChangeArrowheads="1"/>
          </p:cNvSpPr>
          <p:nvPr/>
        </p:nvSpPr>
        <p:spPr bwMode="auto">
          <a:xfrm>
            <a:off x="7378700" y="2057400"/>
            <a:ext cx="1562100" cy="30734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dirty="0">
                <a:solidFill>
                  <a:srgbClr val="808080"/>
                </a:solidFill>
                <a:latin typeface="Akzidenz-Grotesk Std Light" pitchFamily="2" charset="0"/>
              </a:rPr>
              <a:t>Among the general public respondents, expectations for regular monitoring by local emergency response organizations are lower in the West Region</a:t>
            </a:r>
          </a:p>
          <a:p>
            <a:pPr>
              <a:spcBef>
                <a:spcPct val="50000"/>
              </a:spcBef>
              <a:defRPr/>
            </a:pPr>
            <a:r>
              <a:rPr lang="en-US" sz="1000" b="0" dirty="0">
                <a:solidFill>
                  <a:srgbClr val="808080"/>
                </a:solidFill>
                <a:latin typeface="Akzidenz-Grotesk Std Light" pitchFamily="2" charset="0"/>
              </a:rPr>
              <a:t>	Percent</a:t>
            </a:r>
          </a:p>
          <a:p>
            <a:pPr>
              <a:spcBef>
                <a:spcPct val="50000"/>
              </a:spcBef>
              <a:defRPr/>
            </a:pPr>
            <a:r>
              <a:rPr lang="en-US" sz="1000" b="0" dirty="0">
                <a:solidFill>
                  <a:srgbClr val="808080"/>
                </a:solidFill>
                <a:latin typeface="Akzidenz-Grotesk Std Light" pitchFamily="2" charset="0"/>
              </a:rPr>
              <a:t>North-east	73%</a:t>
            </a:r>
          </a:p>
          <a:p>
            <a:pPr>
              <a:spcBef>
                <a:spcPct val="50000"/>
              </a:spcBef>
              <a:defRPr/>
            </a:pPr>
            <a:r>
              <a:rPr lang="en-US" sz="1000" b="0" dirty="0">
                <a:solidFill>
                  <a:srgbClr val="808080"/>
                </a:solidFill>
                <a:latin typeface="Akzidenz-Grotesk Std Light" pitchFamily="2" charset="0"/>
              </a:rPr>
              <a:t>Mid-west	74%</a:t>
            </a:r>
          </a:p>
          <a:p>
            <a:pPr>
              <a:spcBef>
                <a:spcPct val="50000"/>
              </a:spcBef>
              <a:defRPr/>
            </a:pPr>
            <a:r>
              <a:rPr lang="en-US" sz="1000" b="0" dirty="0">
                <a:solidFill>
                  <a:srgbClr val="808080"/>
                </a:solidFill>
                <a:latin typeface="Akzidenz-Grotesk Std Light" pitchFamily="2" charset="0"/>
              </a:rPr>
              <a:t>South	74%</a:t>
            </a:r>
          </a:p>
          <a:p>
            <a:pPr>
              <a:spcBef>
                <a:spcPct val="50000"/>
              </a:spcBef>
              <a:defRPr/>
            </a:pPr>
            <a:r>
              <a:rPr lang="en-US" sz="1000" b="0" dirty="0">
                <a:solidFill>
                  <a:srgbClr val="808080"/>
                </a:solidFill>
                <a:latin typeface="Akzidenz-Grotesk Std Light" pitchFamily="2" charset="0"/>
              </a:rPr>
              <a:t>West	57%</a:t>
            </a:r>
          </a:p>
          <a:p>
            <a:pPr>
              <a:spcBef>
                <a:spcPct val="50000"/>
              </a:spcBef>
              <a:defRPr/>
            </a:pPr>
            <a:endParaRPr lang="en-US" sz="1000" b="0" dirty="0">
              <a:solidFill>
                <a:srgbClr val="808080"/>
              </a:solidFill>
              <a:latin typeface="Akzidenz-Grotesk Std Light" pitchFamily="2" charset="0"/>
            </a:endParaRPr>
          </a:p>
          <a:p>
            <a:pPr>
              <a:spcBef>
                <a:spcPct val="50000"/>
              </a:spcBef>
              <a:defRPr/>
            </a:pPr>
            <a:r>
              <a:rPr lang="en-US" sz="1000" b="0" i="1" dirty="0">
                <a:solidFill>
                  <a:srgbClr val="808080"/>
                </a:solidFill>
                <a:latin typeface="Akzidenz-Grotesk Std Light" pitchFamily="2" charset="0"/>
              </a:rPr>
              <a:t>Note: Percentages indicate those who strongly agree or agree</a:t>
            </a:r>
            <a:endParaRPr lang="en-US" sz="1000" b="0" dirty="0">
              <a:solidFill>
                <a:srgbClr val="808080"/>
              </a:solidFill>
              <a:latin typeface="Akzidenz-Grotesk Std Light" pitchFamily="2" charset="0"/>
            </a:endParaRPr>
          </a:p>
        </p:txBody>
      </p:sp>
      <p:sp>
        <p:nvSpPr>
          <p:cNvPr id="257033" name="Text Box 7"/>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8199EDC4-417E-4134-9278-126D6A92EE60}" type="slidenum">
              <a:rPr lang="en-US" sz="1000"/>
              <a:pPr/>
              <a:t>16</a:t>
            </a:fld>
            <a:endParaRPr lang="en-US" sz="1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Text Box 6"/>
          <p:cNvSpPr txBox="1">
            <a:spLocks noChangeArrowheads="1"/>
          </p:cNvSpPr>
          <p:nvPr/>
        </p:nvSpPr>
        <p:spPr bwMode="auto">
          <a:xfrm>
            <a:off x="0" y="6218238"/>
            <a:ext cx="6604000" cy="639762"/>
          </a:xfrm>
          <a:prstGeom prst="rect">
            <a:avLst/>
          </a:prstGeom>
          <a:noFill/>
          <a:ln w="9525">
            <a:noFill/>
            <a:miter lim="800000"/>
            <a:headEnd/>
            <a:tailEnd/>
          </a:ln>
        </p:spPr>
        <p:txBody>
          <a:bodyPr>
            <a:spAutoFit/>
          </a:bodyPr>
          <a:lstStyle/>
          <a:p>
            <a:pPr>
              <a:spcBef>
                <a:spcPct val="50000"/>
              </a:spcBef>
            </a:pPr>
            <a:r>
              <a:rPr lang="en-US" sz="1200" b="0">
                <a:solidFill>
                  <a:srgbClr val="808080"/>
                </a:solidFill>
                <a:latin typeface="Akzidenz-Grotesk Std Light" pitchFamily="2" charset="0"/>
              </a:rPr>
              <a:t>Imagine that you posted an urgent request for help on a social media site of a </a:t>
            </a:r>
            <a:r>
              <a:rPr lang="en-US" sz="1200" b="0" u="sng">
                <a:solidFill>
                  <a:srgbClr val="808080"/>
                </a:solidFill>
                <a:latin typeface="Akzidenz-Grotesk Std Light" pitchFamily="2" charset="0"/>
              </a:rPr>
              <a:t>national</a:t>
            </a:r>
            <a:r>
              <a:rPr lang="en-US" sz="1200" b="0">
                <a:solidFill>
                  <a:srgbClr val="808080"/>
                </a:solidFill>
                <a:latin typeface="Akzidenz-Grotesk Std Light" pitchFamily="2" charset="0"/>
              </a:rPr>
              <a:t> emergency response organization such as FEMA or the American Red Cross. To what extent do you agree or disagree with the following statements? </a:t>
            </a:r>
            <a:r>
              <a:rPr lang="en-US" sz="1000" b="0" i="1">
                <a:solidFill>
                  <a:srgbClr val="808080"/>
                </a:solidFill>
                <a:latin typeface="Akzidenz-Grotesk Std Light" pitchFamily="2" charset="0"/>
              </a:rPr>
              <a:t>Split Sample</a:t>
            </a:r>
          </a:p>
        </p:txBody>
      </p:sp>
      <p:sp>
        <p:nvSpPr>
          <p:cNvPr id="258054" name="Text Box 11"/>
          <p:cNvSpPr txBox="1">
            <a:spLocks noChangeArrowheads="1"/>
          </p:cNvSpPr>
          <p:nvPr/>
        </p:nvSpPr>
        <p:spPr bwMode="auto">
          <a:xfrm>
            <a:off x="152400" y="5638800"/>
            <a:ext cx="2895600" cy="396875"/>
          </a:xfrm>
          <a:prstGeom prst="rect">
            <a:avLst/>
          </a:prstGeom>
          <a:noFill/>
          <a:ln w="9525">
            <a:noFill/>
            <a:miter lim="800000"/>
            <a:headEnd/>
            <a:tailEnd/>
          </a:ln>
        </p:spPr>
        <p:txBody>
          <a:bodyPr>
            <a:spAutoFit/>
          </a:bodyPr>
          <a:lstStyle/>
          <a:p>
            <a:pPr>
              <a:spcBef>
                <a:spcPct val="50000"/>
              </a:spcBef>
            </a:pPr>
            <a:r>
              <a:rPr lang="en-US" sz="1000" b="0" i="1">
                <a:latin typeface="Akzidenz-Grotesk Std Light" pitchFamily="2" charset="0"/>
              </a:rPr>
              <a:t>Note: Percentages indicate those who strongly agree or agree</a:t>
            </a:r>
          </a:p>
        </p:txBody>
      </p:sp>
      <p:sp>
        <p:nvSpPr>
          <p:cNvPr id="258055" name="Rectangle 11"/>
          <p:cNvSpPr>
            <a:spLocks noGrp="1" noChangeArrowheads="1"/>
          </p:cNvSpPr>
          <p:nvPr>
            <p:ph type="title" idx="4294967295"/>
          </p:nvPr>
        </p:nvSpPr>
        <p:spPr>
          <a:xfrm>
            <a:off x="749300" y="573088"/>
            <a:ext cx="7772400" cy="838200"/>
          </a:xfrm>
        </p:spPr>
        <p:txBody>
          <a:bodyPr/>
          <a:lstStyle/>
          <a:p>
            <a:pPr algn="l"/>
            <a:r>
              <a:rPr lang="en-US" sz="1800" b="1" dirty="0" smtClean="0">
                <a:solidFill>
                  <a:srgbClr val="808080"/>
                </a:solidFill>
              </a:rPr>
              <a:t>Among the general public, expectations are higher for </a:t>
            </a:r>
            <a:r>
              <a:rPr lang="en-US" sz="1800" b="1" u="sng" dirty="0" smtClean="0">
                <a:solidFill>
                  <a:srgbClr val="808080"/>
                </a:solidFill>
              </a:rPr>
              <a:t>national </a:t>
            </a:r>
            <a:r>
              <a:rPr lang="en-US" sz="1800" b="1" dirty="0" smtClean="0">
                <a:solidFill>
                  <a:srgbClr val="808080"/>
                </a:solidFill>
              </a:rPr>
              <a:t>emergency response organizations, as three in four expect regular monitoring.</a:t>
            </a:r>
            <a:br>
              <a:rPr lang="en-US" sz="1800" b="1" dirty="0" smtClean="0">
                <a:solidFill>
                  <a:srgbClr val="808080"/>
                </a:solidFill>
              </a:rPr>
            </a:br>
            <a:endParaRPr lang="en-US" sz="1800" b="1" dirty="0" smtClean="0">
              <a:solidFill>
                <a:srgbClr val="808080"/>
              </a:solidFill>
            </a:endParaRPr>
          </a:p>
        </p:txBody>
      </p:sp>
      <p:graphicFrame>
        <p:nvGraphicFramePr>
          <p:cNvPr id="258052" name="Object 7"/>
          <p:cNvGraphicFramePr>
            <a:graphicFrameLocks noGrp="1" noChangeAspect="1"/>
          </p:cNvGraphicFramePr>
          <p:nvPr>
            <p:ph idx="4294967295"/>
          </p:nvPr>
        </p:nvGraphicFramePr>
        <p:xfrm>
          <a:off x="787400" y="1511300"/>
          <a:ext cx="7734300" cy="4305300"/>
        </p:xfrm>
        <a:graphic>
          <a:graphicData uri="http://schemas.openxmlformats.org/presentationml/2006/ole">
            <mc:AlternateContent xmlns:mc="http://schemas.openxmlformats.org/markup-compatibility/2006">
              <mc:Choice xmlns:v="urn:schemas-microsoft-com:vml" Requires="v">
                <p:oleObj spid="_x0000_s258054" r:id="rId5" imgW="7736494" imgH="4304149" progId="Excel.Sheet.8">
                  <p:embed/>
                </p:oleObj>
              </mc:Choice>
              <mc:Fallback>
                <p:oleObj r:id="rId5" imgW="7736494" imgH="4304149" progId="Excel.Sheet.8">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1511300"/>
                        <a:ext cx="7734300"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5" name="Text Box 10"/>
          <p:cNvSpPr txBox="1">
            <a:spLocks noChangeArrowheads="1"/>
          </p:cNvSpPr>
          <p:nvPr/>
        </p:nvSpPr>
        <p:spPr bwMode="auto">
          <a:xfrm>
            <a:off x="7340600" y="2900363"/>
            <a:ext cx="1574800" cy="30734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dirty="0">
                <a:solidFill>
                  <a:srgbClr val="808080"/>
                </a:solidFill>
                <a:latin typeface="Akzidenz-Grotesk Std Light" pitchFamily="2" charset="0"/>
              </a:rPr>
              <a:t>Compared to last year, expectations have declined. However, doubt has also declined.</a:t>
            </a:r>
          </a:p>
          <a:p>
            <a:pPr>
              <a:spcBef>
                <a:spcPct val="50000"/>
              </a:spcBef>
              <a:defRPr/>
            </a:pPr>
            <a:r>
              <a:rPr lang="en-US" sz="1000" b="0" dirty="0">
                <a:solidFill>
                  <a:srgbClr val="808080"/>
                </a:solidFill>
                <a:latin typeface="Akzidenz-Grotesk Std Light" pitchFamily="2" charset="0"/>
              </a:rPr>
              <a:t>June ’11</a:t>
            </a:r>
          </a:p>
          <a:p>
            <a:pPr>
              <a:spcBef>
                <a:spcPct val="50000"/>
              </a:spcBef>
              <a:defRPr/>
            </a:pPr>
            <a:r>
              <a:rPr lang="en-US" sz="1000" b="0" u="sng" dirty="0">
                <a:solidFill>
                  <a:srgbClr val="808080"/>
                </a:solidFill>
                <a:latin typeface="Akzidenz-Grotesk Std Light" pitchFamily="2" charset="0"/>
              </a:rPr>
              <a:t>Expectation:</a:t>
            </a:r>
          </a:p>
          <a:p>
            <a:pPr>
              <a:spcBef>
                <a:spcPct val="50000"/>
              </a:spcBef>
              <a:defRPr/>
            </a:pPr>
            <a:r>
              <a:rPr lang="en-US" sz="1000" b="0" dirty="0">
                <a:solidFill>
                  <a:srgbClr val="808080"/>
                </a:solidFill>
                <a:latin typeface="Akzidenz-Grotesk Std Light" pitchFamily="2" charset="0"/>
              </a:rPr>
              <a:t>General	80%</a:t>
            </a:r>
          </a:p>
          <a:p>
            <a:pPr>
              <a:spcBef>
                <a:spcPct val="50000"/>
              </a:spcBef>
              <a:defRPr/>
            </a:pPr>
            <a:r>
              <a:rPr lang="en-US" sz="1000" b="0" dirty="0">
                <a:solidFill>
                  <a:srgbClr val="808080"/>
                </a:solidFill>
                <a:latin typeface="Akzidenz-Grotesk Std Light" pitchFamily="2" charset="0"/>
              </a:rPr>
              <a:t>Online	69%</a:t>
            </a:r>
          </a:p>
          <a:p>
            <a:pPr>
              <a:spcBef>
                <a:spcPct val="50000"/>
              </a:spcBef>
              <a:defRPr/>
            </a:pPr>
            <a:r>
              <a:rPr lang="en-US" sz="1000" b="0" u="sng" dirty="0">
                <a:solidFill>
                  <a:srgbClr val="808080"/>
                </a:solidFill>
                <a:latin typeface="Akzidenz-Grotesk Std Light" pitchFamily="2" charset="0"/>
              </a:rPr>
              <a:t>Doubt:</a:t>
            </a:r>
          </a:p>
          <a:p>
            <a:pPr>
              <a:spcBef>
                <a:spcPct val="50000"/>
              </a:spcBef>
              <a:defRPr/>
            </a:pPr>
            <a:r>
              <a:rPr lang="en-US" sz="1000" b="0" dirty="0">
                <a:solidFill>
                  <a:srgbClr val="808080"/>
                </a:solidFill>
                <a:latin typeface="Akzidenz-Grotesk Std Light" pitchFamily="2" charset="0"/>
              </a:rPr>
              <a:t>General	49%</a:t>
            </a:r>
          </a:p>
          <a:p>
            <a:pPr>
              <a:spcBef>
                <a:spcPct val="50000"/>
              </a:spcBef>
              <a:defRPr/>
            </a:pPr>
            <a:r>
              <a:rPr lang="en-US" sz="1000" b="0" dirty="0">
                <a:solidFill>
                  <a:srgbClr val="808080"/>
                </a:solidFill>
                <a:latin typeface="Akzidenz-Grotesk Std Light" pitchFamily="2" charset="0"/>
              </a:rPr>
              <a:t>Online	60%</a:t>
            </a:r>
          </a:p>
          <a:p>
            <a:pPr>
              <a:spcBef>
                <a:spcPct val="50000"/>
              </a:spcBef>
              <a:defRPr/>
            </a:pPr>
            <a:r>
              <a:rPr lang="en-US" sz="1000" b="0" dirty="0">
                <a:solidFill>
                  <a:srgbClr val="808080"/>
                </a:solidFill>
                <a:latin typeface="Akzidenz-Grotesk Std Light" pitchFamily="2" charset="0"/>
              </a:rPr>
              <a:t>	</a:t>
            </a:r>
          </a:p>
          <a:p>
            <a:pPr>
              <a:spcBef>
                <a:spcPct val="50000"/>
              </a:spcBef>
              <a:defRPr/>
            </a:pPr>
            <a:r>
              <a:rPr lang="en-US" sz="1000" b="0" dirty="0">
                <a:solidFill>
                  <a:srgbClr val="808080"/>
                </a:solidFill>
                <a:latin typeface="Akzidenz-Grotesk Std Light" pitchFamily="2" charset="0"/>
              </a:rPr>
              <a:t>(Note: Percentages indicate those who strongly agree or agree)</a:t>
            </a:r>
          </a:p>
        </p:txBody>
      </p:sp>
      <p:sp>
        <p:nvSpPr>
          <p:cNvPr id="258057" name="Text Box 7"/>
          <p:cNvSpPr txBox="1">
            <a:spLocks noChangeArrowheads="1"/>
          </p:cNvSpPr>
          <p:nvPr/>
        </p:nvSpPr>
        <p:spPr bwMode="auto">
          <a:xfrm>
            <a:off x="8442325" y="6537325"/>
            <a:ext cx="311150" cy="244475"/>
          </a:xfrm>
          <a:prstGeom prst="rect">
            <a:avLst/>
          </a:prstGeom>
          <a:noFill/>
          <a:ln w="9525">
            <a:noFill/>
            <a:miter lim="800000"/>
            <a:headEnd/>
            <a:tailEnd/>
          </a:ln>
        </p:spPr>
        <p:txBody>
          <a:bodyPr wrap="none">
            <a:spAutoFit/>
          </a:bodyPr>
          <a:lstStyle/>
          <a:p>
            <a:fld id="{66C30243-87EF-41CC-9A5A-A039AB14EB09}" type="slidenum">
              <a:rPr lang="en-US" sz="1000"/>
              <a:pPr/>
              <a:t>17</a:t>
            </a:fld>
            <a:endParaRPr lang="en-US" sz="1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685800" y="638175"/>
            <a:ext cx="7772400" cy="414338"/>
          </a:xfrm>
        </p:spPr>
        <p:txBody>
          <a:bodyPr/>
          <a:lstStyle/>
          <a:p>
            <a:pPr eaLnBrk="1" hangingPunct="1"/>
            <a:r>
              <a:rPr lang="en-US" b="1" smtClean="0">
                <a:solidFill>
                  <a:srgbClr val="6D6E70"/>
                </a:solidFill>
              </a:rPr>
              <a:t>Methodology:</a:t>
            </a:r>
          </a:p>
        </p:txBody>
      </p:sp>
      <p:sp>
        <p:nvSpPr>
          <p:cNvPr id="214018" name="Rectangle 3"/>
          <p:cNvSpPr>
            <a:spLocks noGrp="1" noChangeArrowheads="1"/>
          </p:cNvSpPr>
          <p:nvPr>
            <p:ph type="body" idx="4294967295"/>
          </p:nvPr>
        </p:nvSpPr>
        <p:spPr>
          <a:xfrm>
            <a:off x="406400" y="1358900"/>
            <a:ext cx="8382000" cy="4525963"/>
          </a:xfrm>
        </p:spPr>
        <p:txBody>
          <a:bodyPr/>
          <a:lstStyle/>
          <a:p>
            <a:pPr eaLnBrk="1" hangingPunct="1">
              <a:lnSpc>
                <a:spcPct val="80000"/>
              </a:lnSpc>
              <a:buClr>
                <a:schemeClr val="tx1"/>
              </a:buClr>
              <a:buFontTx/>
              <a:buChar char="•"/>
            </a:pPr>
            <a:r>
              <a:rPr lang="en-US" sz="1600" smtClean="0">
                <a:solidFill>
                  <a:srgbClr val="6D6E70"/>
                </a:solidFill>
                <a:latin typeface="Akzidenz-Grotesk Std Regular" pitchFamily="2" charset="0"/>
              </a:rPr>
              <a:t>Two similar polls were fielded during the period June 14-17 by CARAVAN® ORC International using two methodologies:</a:t>
            </a:r>
          </a:p>
          <a:p>
            <a:pPr lvl="1" eaLnBrk="1" hangingPunct="1">
              <a:lnSpc>
                <a:spcPct val="80000"/>
              </a:lnSpc>
              <a:buClr>
                <a:schemeClr val="tx1"/>
              </a:buClr>
              <a:buFont typeface="Calibri" pitchFamily="34" charset="0"/>
              <a:buChar char="–"/>
            </a:pPr>
            <a:r>
              <a:rPr lang="en-US" sz="1400" smtClean="0">
                <a:solidFill>
                  <a:srgbClr val="6D6E70"/>
                </a:solidFill>
                <a:latin typeface="Akzidenz-Grotesk Std Regular" pitchFamily="2" charset="0"/>
              </a:rPr>
              <a:t>Online Survey of 1,017 respondents representative of the US population aged 18 and older on June 14-17, 2012. Respondents for the online survey were selected from among those who have volunteered to participate in online surveys and polls. The data have been weighted to reflect the demographic composition of the 18+ population.  Because the sample is based on those who initially self-selected for participation, no estimates of sampling error can be calculated.  </a:t>
            </a:r>
          </a:p>
          <a:p>
            <a:pPr lvl="1" eaLnBrk="1" hangingPunct="1">
              <a:lnSpc>
                <a:spcPct val="80000"/>
              </a:lnSpc>
              <a:buClr>
                <a:schemeClr val="tx1"/>
              </a:buClr>
              <a:buFont typeface="Calibri" pitchFamily="34" charset="0"/>
              <a:buChar char="–"/>
            </a:pPr>
            <a:r>
              <a:rPr lang="en-US" sz="1400" smtClean="0">
                <a:solidFill>
                  <a:srgbClr val="6D6E70"/>
                </a:solidFill>
                <a:latin typeface="Akzidenz-Grotesk Std Regular" pitchFamily="2" charset="0"/>
              </a:rPr>
              <a:t>Telephone survey of  1,018 U.S. Adults 18 years and older on June 14-17, 2012 conducted by CARAVAN® ORC International.  Margin of error is +/- 3.1 percentage points at the 95% confidence level.</a:t>
            </a:r>
            <a:r>
              <a:rPr lang="en-US" sz="1000" smtClean="0">
                <a:solidFill>
                  <a:srgbClr val="6D6E70"/>
                </a:solidFill>
                <a:latin typeface="Akzidenz-Grotesk Std Regular" pitchFamily="2" charset="0"/>
              </a:rPr>
              <a:t> </a:t>
            </a:r>
          </a:p>
          <a:p>
            <a:pPr lvl="1" eaLnBrk="1" hangingPunct="1">
              <a:lnSpc>
                <a:spcPct val="80000"/>
              </a:lnSpc>
              <a:buClr>
                <a:schemeClr val="tx1"/>
              </a:buClr>
              <a:buFontTx/>
              <a:buChar char="•"/>
            </a:pPr>
            <a:endParaRPr lang="en-US" sz="1000" smtClean="0">
              <a:solidFill>
                <a:srgbClr val="6D6E70"/>
              </a:solidFill>
              <a:latin typeface="Akzidenz-Grotesk Std Regular" pitchFamily="2" charset="0"/>
            </a:endParaRPr>
          </a:p>
          <a:p>
            <a:pPr eaLnBrk="1" hangingPunct="1">
              <a:lnSpc>
                <a:spcPct val="80000"/>
              </a:lnSpc>
              <a:buClr>
                <a:schemeClr val="tx1"/>
              </a:buClr>
              <a:buFontTx/>
              <a:buChar char="•"/>
            </a:pPr>
            <a:r>
              <a:rPr lang="en-US" sz="1600" smtClean="0">
                <a:solidFill>
                  <a:srgbClr val="6D6E70"/>
                </a:solidFill>
                <a:latin typeface="Akzidenz-Grotesk Std Regular" pitchFamily="2" charset="0"/>
              </a:rPr>
              <a:t>A telephone methodology is industry standard and data from this sample offer insight into perceptions, behaviors, and expectations of the overall U.S. population.  In the following poll summary, telephone survey respondents are referred to as the general population.  Data from the online sample give a detailed view of perceptions, behaviors, and expectations of people who spend time online.</a:t>
            </a:r>
          </a:p>
          <a:p>
            <a:pPr eaLnBrk="1" hangingPunct="1">
              <a:lnSpc>
                <a:spcPct val="80000"/>
              </a:lnSpc>
              <a:buClr>
                <a:schemeClr val="tx1"/>
              </a:buClr>
              <a:buFontTx/>
              <a:buChar char="•"/>
            </a:pPr>
            <a:endParaRPr lang="en-US" sz="1600" smtClean="0">
              <a:solidFill>
                <a:srgbClr val="6D6E70"/>
              </a:solidFill>
              <a:latin typeface="Akzidenz-Grotesk Std Regular" pitchFamily="2" charset="0"/>
            </a:endParaRPr>
          </a:p>
          <a:p>
            <a:pPr eaLnBrk="1" hangingPunct="1">
              <a:lnSpc>
                <a:spcPct val="80000"/>
              </a:lnSpc>
              <a:buClr>
                <a:schemeClr val="tx1"/>
              </a:buClr>
              <a:buFontTx/>
              <a:buChar char="•"/>
            </a:pPr>
            <a:r>
              <a:rPr lang="en-US" sz="1600" smtClean="0">
                <a:solidFill>
                  <a:srgbClr val="6D6E70"/>
                </a:solidFill>
                <a:latin typeface="Akzidenz-Grotesk Std Regular" pitchFamily="2" charset="0"/>
              </a:rPr>
              <a:t>Where appropriate, comparisons values have been included from three previous surveys conducted by CARAVAN® ORC International. </a:t>
            </a:r>
          </a:p>
          <a:p>
            <a:pPr lvl="1" eaLnBrk="1" hangingPunct="1">
              <a:lnSpc>
                <a:spcPct val="80000"/>
              </a:lnSpc>
              <a:buClr>
                <a:schemeClr val="tx1"/>
              </a:buClr>
              <a:buFontTx/>
              <a:buChar char="•"/>
            </a:pPr>
            <a:r>
              <a:rPr lang="en-US" sz="1400" smtClean="0">
                <a:solidFill>
                  <a:srgbClr val="6D6E70"/>
                </a:solidFill>
                <a:latin typeface="Akzidenz-Grotesk Std Regular" pitchFamily="2" charset="0"/>
              </a:rPr>
              <a:t>2011 Phone – 1,011 respondents aged 18 and older, conducted on June 24-27, 2011</a:t>
            </a:r>
          </a:p>
          <a:p>
            <a:pPr lvl="1" eaLnBrk="1" hangingPunct="1">
              <a:lnSpc>
                <a:spcPct val="80000"/>
              </a:lnSpc>
              <a:buClr>
                <a:schemeClr val="tx1"/>
              </a:buClr>
              <a:buFontTx/>
              <a:buChar char="•"/>
            </a:pPr>
            <a:r>
              <a:rPr lang="en-US" sz="1400" smtClean="0">
                <a:solidFill>
                  <a:srgbClr val="6D6E70"/>
                </a:solidFill>
                <a:latin typeface="Akzidenz-Grotesk Std Regular" pitchFamily="2" charset="0"/>
              </a:rPr>
              <a:t>2011 Online – 1,046 respondents aged 18 and older, conducted on June 23-26, 2011</a:t>
            </a:r>
          </a:p>
          <a:p>
            <a:pPr lvl="1" eaLnBrk="1" hangingPunct="1">
              <a:lnSpc>
                <a:spcPct val="80000"/>
              </a:lnSpc>
              <a:buClr>
                <a:schemeClr val="tx1"/>
              </a:buClr>
              <a:buFontTx/>
              <a:buChar char="•"/>
            </a:pPr>
            <a:r>
              <a:rPr lang="en-US" sz="1400" smtClean="0">
                <a:solidFill>
                  <a:srgbClr val="6D6E70"/>
                </a:solidFill>
                <a:latin typeface="Akzidenz-Grotesk Std Regular" pitchFamily="2" charset="0"/>
              </a:rPr>
              <a:t>2010 Online – 1,058 respondents aged 18 and older, conducted on July 22-23, 2010</a:t>
            </a:r>
          </a:p>
        </p:txBody>
      </p:sp>
      <p:sp>
        <p:nvSpPr>
          <p:cNvPr id="214019" name="Text Box 4"/>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14D256A0-61D5-48BE-A371-265E4D70BCD0}" type="slidenum">
              <a:rPr lang="en-US" sz="1000"/>
              <a:pPr/>
              <a:t>1</a:t>
            </a:fld>
            <a:endParaRPr lang="en-US" sz="1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2"/>
          <p:cNvSpPr>
            <a:spLocks noGrp="1" noChangeArrowheads="1"/>
          </p:cNvSpPr>
          <p:nvPr>
            <p:ph type="title" idx="4294967295"/>
          </p:nvPr>
        </p:nvSpPr>
        <p:spPr>
          <a:xfrm>
            <a:off x="444500" y="762000"/>
            <a:ext cx="8229600" cy="914400"/>
          </a:xfrm>
        </p:spPr>
        <p:txBody>
          <a:bodyPr/>
          <a:lstStyle/>
          <a:p>
            <a:pPr eaLnBrk="1" hangingPunct="1"/>
            <a:r>
              <a:rPr lang="en-US" sz="2600" smtClean="0">
                <a:solidFill>
                  <a:srgbClr val="6D6E70"/>
                </a:solidFill>
              </a:rPr>
              <a:t>Participation in online communities and social networks remained stable at 48% from 2011 to 2012</a:t>
            </a:r>
          </a:p>
        </p:txBody>
      </p:sp>
      <p:sp>
        <p:nvSpPr>
          <p:cNvPr id="216070"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16071" name="Text Box 5"/>
          <p:cNvSpPr txBox="1">
            <a:spLocks noChangeArrowheads="1"/>
          </p:cNvSpPr>
          <p:nvPr/>
        </p:nvSpPr>
        <p:spPr bwMode="auto">
          <a:xfrm>
            <a:off x="0" y="6340475"/>
            <a:ext cx="6705600" cy="51752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Regular" pitchFamily="2" charset="0"/>
              </a:rPr>
              <a:t>Do you participate in any online communities or social networks, such as Facebook or Twitter ?</a:t>
            </a:r>
          </a:p>
        </p:txBody>
      </p:sp>
      <p:graphicFrame>
        <p:nvGraphicFramePr>
          <p:cNvPr id="216068" name="Object 10"/>
          <p:cNvGraphicFramePr>
            <a:graphicFrameLocks noGrp="1" noChangeAspect="1"/>
          </p:cNvGraphicFramePr>
          <p:nvPr>
            <p:ph idx="4294967295"/>
          </p:nvPr>
        </p:nvGraphicFramePr>
        <p:xfrm>
          <a:off x="0" y="1841500"/>
          <a:ext cx="7442200" cy="3975100"/>
        </p:xfrm>
        <a:graphic>
          <a:graphicData uri="http://schemas.openxmlformats.org/presentationml/2006/ole">
            <mc:AlternateContent xmlns:mc="http://schemas.openxmlformats.org/markup-compatibility/2006">
              <mc:Choice xmlns:v="urn:schemas-microsoft-com:vml" Requires="v">
                <p:oleObj spid="_x0000_s216070" r:id="rId5" imgW="7443861" imgH="3974936" progId="Excel.Sheet.8">
                  <p:embed/>
                </p:oleObj>
              </mc:Choice>
              <mc:Fallback>
                <p:oleObj r:id="rId5" imgW="7443861" imgH="3974936" progId="Excel.Sheet.8">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41500"/>
                        <a:ext cx="7442200"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072" name="Text Box 12"/>
          <p:cNvSpPr txBox="1">
            <a:spLocks noChangeArrowheads="1"/>
          </p:cNvSpPr>
          <p:nvPr/>
        </p:nvSpPr>
        <p:spPr bwMode="auto">
          <a:xfrm>
            <a:off x="6007100" y="1993900"/>
            <a:ext cx="2501900" cy="2216150"/>
          </a:xfrm>
          <a:prstGeom prst="rect">
            <a:avLst/>
          </a:prstGeom>
          <a:solidFill>
            <a:srgbClr val="D7D7D8"/>
          </a:solidFill>
          <a:ln w="9525">
            <a:solidFill>
              <a:schemeClr val="tx1"/>
            </a:solidFill>
            <a:miter lim="800000"/>
            <a:headEnd/>
            <a:tailEnd/>
          </a:ln>
        </p:spPr>
        <p:txBody>
          <a:bodyPr>
            <a:spAutoFit/>
          </a:bodyPr>
          <a:lstStyle/>
          <a:p>
            <a:pPr>
              <a:spcBef>
                <a:spcPct val="50000"/>
              </a:spcBef>
            </a:pPr>
            <a:r>
              <a:rPr lang="en-US" sz="1200" b="0">
                <a:solidFill>
                  <a:srgbClr val="6D6E70"/>
                </a:solidFill>
                <a:latin typeface="Akzidenz-Grotesk Std Light" pitchFamily="2" charset="0"/>
              </a:rPr>
              <a:t>Among the general public, those who reside in </a:t>
            </a:r>
            <a:r>
              <a:rPr lang="en-US" sz="1200" b="0" i="1">
                <a:solidFill>
                  <a:srgbClr val="6D6E70"/>
                </a:solidFill>
                <a:latin typeface="Akzidenz-Grotesk Std Light" pitchFamily="2" charset="0"/>
              </a:rPr>
              <a:t>West</a:t>
            </a:r>
            <a:r>
              <a:rPr lang="en-US" sz="1200" b="0">
                <a:solidFill>
                  <a:srgbClr val="6D6E70"/>
                </a:solidFill>
                <a:latin typeface="Akzidenz-Grotesk Std Light" pitchFamily="2" charset="0"/>
              </a:rPr>
              <a:t> are more likely to participate in online communities or social networks compared to those who reside in </a:t>
            </a:r>
            <a:r>
              <a:rPr lang="en-US" sz="1200" b="0" i="1">
                <a:solidFill>
                  <a:srgbClr val="6D6E70"/>
                </a:solidFill>
                <a:latin typeface="Akzidenz-Grotesk Std Light" pitchFamily="2" charset="0"/>
              </a:rPr>
              <a:t>Mid-West </a:t>
            </a:r>
            <a:r>
              <a:rPr lang="en-US" sz="1200" b="0">
                <a:solidFill>
                  <a:srgbClr val="6D6E70"/>
                </a:solidFill>
                <a:latin typeface="Akzidenz-Grotesk Std Light" pitchFamily="2" charset="0"/>
              </a:rPr>
              <a:t>and </a:t>
            </a:r>
            <a:r>
              <a:rPr lang="en-US" sz="1200" b="0" i="1">
                <a:solidFill>
                  <a:srgbClr val="6D6E70"/>
                </a:solidFill>
                <a:latin typeface="Akzidenz-Grotesk Std Light" pitchFamily="2" charset="0"/>
              </a:rPr>
              <a:t>South.</a:t>
            </a:r>
          </a:p>
          <a:p>
            <a:pPr>
              <a:spcBef>
                <a:spcPct val="50000"/>
              </a:spcBef>
            </a:pPr>
            <a:endParaRPr lang="en-US" sz="1200" b="0" i="1">
              <a:solidFill>
                <a:srgbClr val="6D6E70"/>
              </a:solidFill>
              <a:latin typeface="Akzidenz-Grotesk Std Light" pitchFamily="2" charset="0"/>
            </a:endParaRPr>
          </a:p>
          <a:p>
            <a:r>
              <a:rPr lang="en-US" sz="1200" b="0" i="1">
                <a:solidFill>
                  <a:srgbClr val="6D6E70"/>
                </a:solidFill>
                <a:latin typeface="Akzidenz-Grotesk Std Light" pitchFamily="2" charset="0"/>
              </a:rPr>
              <a:t>West 	56%	</a:t>
            </a:r>
          </a:p>
          <a:p>
            <a:r>
              <a:rPr lang="en-US" sz="1200" b="0" i="1">
                <a:solidFill>
                  <a:srgbClr val="6D6E70"/>
                </a:solidFill>
                <a:latin typeface="Akzidenz-Grotesk Std Light" pitchFamily="2" charset="0"/>
              </a:rPr>
              <a:t>Mid-West 	44%	</a:t>
            </a:r>
          </a:p>
          <a:p>
            <a:r>
              <a:rPr lang="en-US" sz="1200" b="0" i="1">
                <a:solidFill>
                  <a:srgbClr val="6D6E70"/>
                </a:solidFill>
                <a:latin typeface="Akzidenz-Grotesk Std Light" pitchFamily="2" charset="0"/>
              </a:rPr>
              <a:t>South 	45%</a:t>
            </a:r>
          </a:p>
          <a:p>
            <a:r>
              <a:rPr lang="en-US" sz="1200" b="0" i="1">
                <a:solidFill>
                  <a:srgbClr val="6D6E70"/>
                </a:solidFill>
                <a:latin typeface="Akzidenz-Grotesk Std Light" pitchFamily="2" charset="0"/>
              </a:rPr>
              <a:t>Northeast 	47%</a:t>
            </a:r>
          </a:p>
        </p:txBody>
      </p:sp>
      <p:sp>
        <p:nvSpPr>
          <p:cNvPr id="216073" name="Line 8"/>
          <p:cNvSpPr>
            <a:spLocks noChangeShapeType="1"/>
          </p:cNvSpPr>
          <p:nvPr/>
        </p:nvSpPr>
        <p:spPr bwMode="auto">
          <a:xfrm>
            <a:off x="3530600" y="4025900"/>
            <a:ext cx="673100" cy="0"/>
          </a:xfrm>
          <a:prstGeom prst="line">
            <a:avLst/>
          </a:prstGeom>
          <a:noFill/>
          <a:ln w="9525">
            <a:solidFill>
              <a:schemeClr val="tx1"/>
            </a:solidFill>
            <a:round/>
            <a:headEnd/>
            <a:tailEnd type="triangle" w="med" len="med"/>
          </a:ln>
        </p:spPr>
        <p:txBody>
          <a:bodyPr/>
          <a:lstStyle/>
          <a:p>
            <a:endParaRPr lang="en-US"/>
          </a:p>
        </p:txBody>
      </p:sp>
      <p:sp>
        <p:nvSpPr>
          <p:cNvPr id="216074" name="Text Box 8"/>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DC9CDE31-BD0A-4753-8EAE-BD36A37C8D04}" type="slidenum">
              <a:rPr lang="en-US" sz="1000"/>
              <a:pPr/>
              <a:t>2</a:t>
            </a:fld>
            <a:endParaRPr lang="en-US" sz="1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noChangeArrowheads="1"/>
          </p:cNvSpPr>
          <p:nvPr>
            <p:ph type="title" idx="4294967295"/>
          </p:nvPr>
        </p:nvSpPr>
        <p:spPr>
          <a:xfrm>
            <a:off x="381000" y="685800"/>
            <a:ext cx="8610600" cy="1143000"/>
          </a:xfrm>
        </p:spPr>
        <p:txBody>
          <a:bodyPr/>
          <a:lstStyle/>
          <a:p>
            <a:pPr eaLnBrk="1" hangingPunct="1"/>
            <a:r>
              <a:rPr lang="en-US" sz="2400" smtClean="0">
                <a:solidFill>
                  <a:srgbClr val="808080"/>
                </a:solidFill>
              </a:rPr>
              <a:t>For both the general and online populations, differences in who uses social networks are similar.</a:t>
            </a:r>
            <a:br>
              <a:rPr lang="en-US" sz="2400" smtClean="0">
                <a:solidFill>
                  <a:srgbClr val="808080"/>
                </a:solidFill>
              </a:rPr>
            </a:br>
            <a:endParaRPr lang="en-US" sz="2400" smtClean="0">
              <a:solidFill>
                <a:srgbClr val="808080"/>
              </a:solidFill>
            </a:endParaRPr>
          </a:p>
        </p:txBody>
      </p:sp>
      <p:sp>
        <p:nvSpPr>
          <p:cNvPr id="217090" name="Rectangle 8"/>
          <p:cNvSpPr>
            <a:spLocks noGrp="1" noChangeArrowheads="1"/>
          </p:cNvSpPr>
          <p:nvPr>
            <p:ph type="body" idx="4294967295"/>
          </p:nvPr>
        </p:nvSpPr>
        <p:spPr>
          <a:xfrm>
            <a:off x="457200" y="1676400"/>
            <a:ext cx="8534400" cy="4525963"/>
          </a:xfrm>
        </p:spPr>
        <p:txBody>
          <a:bodyPr/>
          <a:lstStyle/>
          <a:p>
            <a:pPr eaLnBrk="1" hangingPunct="1">
              <a:lnSpc>
                <a:spcPct val="80000"/>
              </a:lnSpc>
              <a:buClr>
                <a:schemeClr val="tx1"/>
              </a:buClr>
              <a:buFontTx/>
              <a:buChar char="•"/>
            </a:pPr>
            <a:r>
              <a:rPr lang="en-US" sz="2000" smtClean="0">
                <a:solidFill>
                  <a:srgbClr val="808080"/>
                </a:solidFill>
                <a:latin typeface="Akzidenz-Grotesk Std Regular" pitchFamily="2" charset="0"/>
              </a:rPr>
              <a:t>Respondents with children in the household are more likely to use social media: </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Online: 78% vs. 64% for those without children in the household.</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Telephone: 64% vs. 38% for those without children in the household.</a:t>
            </a:r>
          </a:p>
          <a:p>
            <a:pPr eaLnBrk="1" hangingPunct="1">
              <a:lnSpc>
                <a:spcPct val="80000"/>
              </a:lnSpc>
              <a:buClr>
                <a:schemeClr val="tx1"/>
              </a:buClr>
              <a:buFontTx/>
              <a:buChar char="•"/>
            </a:pPr>
            <a:endParaRPr lang="en-US" sz="2000" smtClean="0">
              <a:solidFill>
                <a:srgbClr val="808080"/>
              </a:solidFill>
              <a:latin typeface="Akzidenz-Grotesk Std Regular" pitchFamily="2" charset="0"/>
            </a:endParaRPr>
          </a:p>
          <a:p>
            <a:pPr eaLnBrk="1" hangingPunct="1">
              <a:lnSpc>
                <a:spcPct val="80000"/>
              </a:lnSpc>
              <a:buClr>
                <a:schemeClr val="tx1"/>
              </a:buClr>
              <a:buFontTx/>
              <a:buChar char="•"/>
            </a:pPr>
            <a:r>
              <a:rPr lang="en-US" sz="2000" smtClean="0">
                <a:solidFill>
                  <a:srgbClr val="808080"/>
                </a:solidFill>
                <a:latin typeface="Akzidenz-Grotesk Std Regular" pitchFamily="2" charset="0"/>
              </a:rPr>
              <a:t>College-educated respondents are more likely to use social media </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Online: 73%  for college graduates vs. 57% for those with a high school diploma or less.</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Telephone: 58% for college graduates vs. 39% for those with a high school diploma or less.</a:t>
            </a:r>
          </a:p>
          <a:p>
            <a:pPr eaLnBrk="1" hangingPunct="1">
              <a:lnSpc>
                <a:spcPct val="80000"/>
              </a:lnSpc>
              <a:buClr>
                <a:schemeClr val="tx1"/>
              </a:buClr>
              <a:buFontTx/>
              <a:buChar char="•"/>
            </a:pPr>
            <a:endParaRPr lang="en-US" sz="2000" smtClean="0">
              <a:solidFill>
                <a:srgbClr val="808080"/>
              </a:solidFill>
              <a:latin typeface="Akzidenz-Grotesk Std Regular" pitchFamily="2" charset="0"/>
            </a:endParaRPr>
          </a:p>
          <a:p>
            <a:pPr eaLnBrk="1" hangingPunct="1">
              <a:lnSpc>
                <a:spcPct val="80000"/>
              </a:lnSpc>
              <a:buClr>
                <a:schemeClr val="tx1"/>
              </a:buClr>
              <a:buFontTx/>
              <a:buChar char="•"/>
            </a:pPr>
            <a:r>
              <a:rPr lang="en-US" sz="2000" smtClean="0">
                <a:solidFill>
                  <a:srgbClr val="808080"/>
                </a:solidFill>
                <a:latin typeface="Akzidenz-Grotesk Std Regular" pitchFamily="2" charset="0"/>
              </a:rPr>
              <a:t>Younger respondents are more likely to use social media:</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Online: 85% for 18-34 vs. 60% for 35 years and older</a:t>
            </a:r>
          </a:p>
          <a:p>
            <a:pPr lvl="1" eaLnBrk="1" hangingPunct="1">
              <a:lnSpc>
                <a:spcPct val="80000"/>
              </a:lnSpc>
              <a:buClr>
                <a:schemeClr val="tx1"/>
              </a:buClr>
              <a:buFont typeface="Calibri" pitchFamily="34" charset="0"/>
              <a:buChar char="–"/>
            </a:pPr>
            <a:r>
              <a:rPr lang="en-US" smtClean="0">
                <a:solidFill>
                  <a:srgbClr val="808080"/>
                </a:solidFill>
                <a:latin typeface="Akzidenz-Grotesk Std Regular" pitchFamily="2" charset="0"/>
              </a:rPr>
              <a:t>Telephone: 74% for 18-34 vs. 36% of those 35 years and older.</a:t>
            </a:r>
          </a:p>
        </p:txBody>
      </p:sp>
      <p:sp>
        <p:nvSpPr>
          <p:cNvPr id="217091"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17092" name="Text Box 5"/>
          <p:cNvSpPr txBox="1">
            <a:spLocks noChangeArrowheads="1"/>
          </p:cNvSpPr>
          <p:nvPr/>
        </p:nvSpPr>
        <p:spPr bwMode="auto">
          <a:xfrm>
            <a:off x="406400" y="6149975"/>
            <a:ext cx="6375400" cy="517525"/>
          </a:xfrm>
          <a:prstGeom prst="rect">
            <a:avLst/>
          </a:prstGeom>
          <a:noFill/>
          <a:ln w="9525">
            <a:noFill/>
            <a:miter lim="800000"/>
            <a:headEnd/>
            <a:tailEnd/>
          </a:ln>
        </p:spPr>
        <p:txBody>
          <a:bodyPr>
            <a:spAutoFit/>
          </a:bodyPr>
          <a:lstStyle/>
          <a:p>
            <a:pPr>
              <a:spcBef>
                <a:spcPct val="50000"/>
              </a:spcBef>
            </a:pPr>
            <a:r>
              <a:rPr lang="en-US" sz="1400" b="0">
                <a:solidFill>
                  <a:srgbClr val="6D6E70"/>
                </a:solidFill>
                <a:latin typeface="Akzidenz-Grotesk Std Light" pitchFamily="2" charset="0"/>
              </a:rPr>
              <a:t>Do you participate in any online communities or social networks, such as Facebook or Twitter?</a:t>
            </a:r>
          </a:p>
        </p:txBody>
      </p:sp>
      <p:sp>
        <p:nvSpPr>
          <p:cNvPr id="217093" name="Text Box 6"/>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A0D26B31-E966-4EF4-AC32-CD6FD5235611}" type="slidenum">
              <a:rPr lang="en-US" sz="1000"/>
              <a:pPr/>
              <a:t>3</a:t>
            </a:fld>
            <a:endParaRPr lang="en-US" sz="10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ChangeArrowheads="1"/>
          </p:cNvSpPr>
          <p:nvPr>
            <p:ph type="title" idx="4294967295"/>
          </p:nvPr>
        </p:nvSpPr>
        <p:spPr>
          <a:xfrm>
            <a:off x="457200" y="685800"/>
            <a:ext cx="8229600" cy="914400"/>
          </a:xfrm>
        </p:spPr>
        <p:txBody>
          <a:bodyPr/>
          <a:lstStyle/>
          <a:p>
            <a:pPr eaLnBrk="1" hangingPunct="1"/>
            <a:r>
              <a:rPr lang="en-US" sz="2400" smtClean="0">
                <a:solidFill>
                  <a:srgbClr val="808080"/>
                </a:solidFill>
              </a:rPr>
              <a:t>More than half of those who use social media participate every day or nearly every day.</a:t>
            </a:r>
            <a:br>
              <a:rPr lang="en-US" sz="2400" smtClean="0">
                <a:solidFill>
                  <a:srgbClr val="808080"/>
                </a:solidFill>
              </a:rPr>
            </a:br>
            <a:r>
              <a:rPr lang="en-US" sz="1600" smtClean="0">
                <a:solidFill>
                  <a:srgbClr val="808080"/>
                </a:solidFill>
              </a:rPr>
              <a:t>This is roughly the same as in 2011.</a:t>
            </a:r>
            <a:r>
              <a:rPr lang="en-US" sz="2400" smtClean="0">
                <a:solidFill>
                  <a:srgbClr val="808080"/>
                </a:solidFill>
              </a:rPr>
              <a:t/>
            </a:r>
            <a:br>
              <a:rPr lang="en-US" sz="2400" smtClean="0">
                <a:solidFill>
                  <a:srgbClr val="808080"/>
                </a:solidFill>
              </a:rPr>
            </a:br>
            <a:r>
              <a:rPr lang="en-US" sz="700" smtClean="0">
                <a:solidFill>
                  <a:srgbClr val="808080"/>
                </a:solidFill>
              </a:rPr>
              <a:t/>
            </a:r>
            <a:br>
              <a:rPr lang="en-US" sz="700" smtClean="0">
                <a:solidFill>
                  <a:srgbClr val="808080"/>
                </a:solidFill>
              </a:rPr>
            </a:br>
            <a:r>
              <a:rPr lang="en-US" sz="1000" smtClean="0">
                <a:solidFill>
                  <a:srgbClr val="808080"/>
                </a:solidFill>
              </a:rPr>
              <a:t>Base= 68%(online) and 48% (general public) who participate in any online communities or social networks</a:t>
            </a:r>
          </a:p>
        </p:txBody>
      </p:sp>
      <p:graphicFrame>
        <p:nvGraphicFramePr>
          <p:cNvPr id="218114" name="Object 3"/>
          <p:cNvGraphicFramePr>
            <a:graphicFrameLocks noGrp="1" noChangeAspect="1"/>
          </p:cNvGraphicFramePr>
          <p:nvPr>
            <p:ph type="chart" idx="4294967295"/>
          </p:nvPr>
        </p:nvGraphicFramePr>
        <p:xfrm>
          <a:off x="304800" y="1627188"/>
          <a:ext cx="8547100" cy="4581525"/>
        </p:xfrm>
        <a:graphic>
          <a:graphicData uri="http://schemas.openxmlformats.org/presentationml/2006/ole">
            <mc:AlternateContent xmlns:mc="http://schemas.openxmlformats.org/markup-compatibility/2006">
              <mc:Choice xmlns:v="urn:schemas-microsoft-com:vml" Requires="v">
                <p:oleObj spid="_x0000_s218116" r:id="rId5" imgW="8547333" imgH="4578493" progId="Excel.Sheet.8">
                  <p:embed/>
                </p:oleObj>
              </mc:Choice>
              <mc:Fallback>
                <p:oleObj r:id="rId5" imgW="8547333" imgH="4578493"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27188"/>
                        <a:ext cx="8547100" cy="458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8116"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18117" name="Text Box 5"/>
          <p:cNvSpPr txBox="1">
            <a:spLocks noChangeArrowheads="1"/>
          </p:cNvSpPr>
          <p:nvPr/>
        </p:nvSpPr>
        <p:spPr bwMode="auto">
          <a:xfrm>
            <a:off x="342900" y="6240463"/>
            <a:ext cx="6286500" cy="30480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How often do you participate in these online communities or social networks?</a:t>
            </a:r>
          </a:p>
        </p:txBody>
      </p:sp>
      <p:sp>
        <p:nvSpPr>
          <p:cNvPr id="218118" name="Text Box 6"/>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48930DEB-B834-4D93-9F07-1E80E67F098A}" type="slidenum">
              <a:rPr lang="en-US" sz="1000"/>
              <a:pPr/>
              <a:t>4</a:t>
            </a:fld>
            <a:endParaRPr lang="en-US"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title" idx="4294967295"/>
          </p:nvPr>
        </p:nvSpPr>
        <p:spPr>
          <a:xfrm>
            <a:off x="457200" y="685800"/>
            <a:ext cx="8686800" cy="838200"/>
          </a:xfrm>
        </p:spPr>
        <p:txBody>
          <a:bodyPr/>
          <a:lstStyle/>
          <a:p>
            <a:pPr eaLnBrk="1" hangingPunct="1"/>
            <a:r>
              <a:rPr lang="en-US" sz="2000" smtClean="0">
                <a:solidFill>
                  <a:srgbClr val="808080"/>
                </a:solidFill>
              </a:rPr>
              <a:t>General Public: While TV news is the preferred source of emergency information, more than half of the general public relies on online news.</a:t>
            </a:r>
          </a:p>
        </p:txBody>
      </p:sp>
      <p:graphicFrame>
        <p:nvGraphicFramePr>
          <p:cNvPr id="222210" name="Object 3"/>
          <p:cNvGraphicFramePr>
            <a:graphicFrameLocks noGrp="1" noChangeAspect="1"/>
          </p:cNvGraphicFramePr>
          <p:nvPr>
            <p:ph type="chart" idx="4294967295"/>
          </p:nvPr>
        </p:nvGraphicFramePr>
        <p:xfrm>
          <a:off x="38100" y="1524000"/>
          <a:ext cx="8547100" cy="4964113"/>
        </p:xfrm>
        <a:graphic>
          <a:graphicData uri="http://schemas.openxmlformats.org/presentationml/2006/ole">
            <mc:AlternateContent xmlns:mc="http://schemas.openxmlformats.org/markup-compatibility/2006">
              <mc:Choice xmlns:v="urn:schemas-microsoft-com:vml" Requires="v">
                <p:oleObj spid="_x0000_s222212" name="Worksheet" r:id="rId5" imgW="8547333" imgH="4962574" progId="Excel.Sheet.8">
                  <p:embed/>
                </p:oleObj>
              </mc:Choice>
              <mc:Fallback>
                <p:oleObj name="Worksheet" r:id="rId5" imgW="8547333" imgH="4962574"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524000"/>
                        <a:ext cx="8547100" cy="4964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12"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22213" name="Text Box 5"/>
          <p:cNvSpPr txBox="1">
            <a:spLocks noChangeArrowheads="1"/>
          </p:cNvSpPr>
          <p:nvPr/>
        </p:nvSpPr>
        <p:spPr bwMode="auto">
          <a:xfrm>
            <a:off x="457200" y="6096000"/>
            <a:ext cx="6248400" cy="73025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Which of the following communication channels have you ever used to get information about an emergency such as a power outage, severe weather, flash flood, hurricane, earthquake, or tornado?</a:t>
            </a:r>
          </a:p>
        </p:txBody>
      </p:sp>
      <p:sp>
        <p:nvSpPr>
          <p:cNvPr id="38920" name="Text Box 11"/>
          <p:cNvSpPr txBox="1">
            <a:spLocks noChangeArrowheads="1"/>
          </p:cNvSpPr>
          <p:nvPr/>
        </p:nvSpPr>
        <p:spPr bwMode="auto">
          <a:xfrm>
            <a:off x="6718300" y="3365500"/>
            <a:ext cx="2044700" cy="12446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a:solidFill>
                  <a:srgbClr val="808080"/>
                </a:solidFill>
                <a:latin typeface="Akzidenz-Grotesk Std Light" pitchFamily="2" charset="0"/>
              </a:rPr>
              <a:t>General public: Younger respondents are least likely to use TV.</a:t>
            </a:r>
          </a:p>
          <a:p>
            <a:pPr>
              <a:spcBef>
                <a:spcPct val="50000"/>
              </a:spcBef>
              <a:defRPr/>
            </a:pPr>
            <a:r>
              <a:rPr lang="en-US" sz="1000" b="0">
                <a:solidFill>
                  <a:srgbClr val="808080"/>
                </a:solidFill>
                <a:latin typeface="Akzidenz-Grotesk Std Light" pitchFamily="2" charset="0"/>
              </a:rPr>
              <a:t>General Public:</a:t>
            </a:r>
          </a:p>
          <a:p>
            <a:pPr>
              <a:spcBef>
                <a:spcPct val="50000"/>
              </a:spcBef>
              <a:defRPr/>
            </a:pPr>
            <a:r>
              <a:rPr lang="en-US" sz="1000" b="0">
                <a:solidFill>
                  <a:srgbClr val="808080"/>
                </a:solidFill>
                <a:latin typeface="Akzidenz-Grotesk Std Light" pitchFamily="2" charset="0"/>
              </a:rPr>
              <a:t>18-34	75%</a:t>
            </a:r>
          </a:p>
          <a:p>
            <a:pPr>
              <a:spcBef>
                <a:spcPct val="50000"/>
              </a:spcBef>
              <a:defRPr/>
            </a:pPr>
            <a:r>
              <a:rPr lang="en-US" sz="1000" b="0">
                <a:solidFill>
                  <a:srgbClr val="808080"/>
                </a:solidFill>
                <a:latin typeface="Akzidenz-Grotesk Std Light" pitchFamily="2" charset="0"/>
              </a:rPr>
              <a:t>35 and above 	85%</a:t>
            </a:r>
          </a:p>
        </p:txBody>
      </p:sp>
      <p:sp>
        <p:nvSpPr>
          <p:cNvPr id="222215" name="Text Box 7"/>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EF64603E-A70A-4A59-A394-1FA1AE8863A7}" type="slidenum">
              <a:rPr lang="en-US" sz="1000"/>
              <a:pPr/>
              <a:t>5</a:t>
            </a:fld>
            <a:endParaRPr lang="en-US"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2"/>
          <p:cNvSpPr>
            <a:spLocks noGrp="1" noChangeArrowheads="1"/>
          </p:cNvSpPr>
          <p:nvPr>
            <p:ph type="title" idx="4294967295"/>
          </p:nvPr>
        </p:nvSpPr>
        <p:spPr>
          <a:xfrm>
            <a:off x="457200" y="685800"/>
            <a:ext cx="8686800" cy="838200"/>
          </a:xfrm>
        </p:spPr>
        <p:txBody>
          <a:bodyPr/>
          <a:lstStyle/>
          <a:p>
            <a:pPr eaLnBrk="1" hangingPunct="1"/>
            <a:r>
              <a:rPr lang="en-US" sz="2400" smtClean="0">
                <a:solidFill>
                  <a:srgbClr val="808080"/>
                </a:solidFill>
              </a:rPr>
              <a:t>General Public:  Reliance on various communication channels has declined.</a:t>
            </a:r>
            <a:br>
              <a:rPr lang="en-US" sz="2400" smtClean="0">
                <a:solidFill>
                  <a:srgbClr val="808080"/>
                </a:solidFill>
              </a:rPr>
            </a:br>
            <a:r>
              <a:rPr lang="en-US" sz="1400" smtClean="0">
                <a:solidFill>
                  <a:srgbClr val="808080"/>
                </a:solidFill>
              </a:rPr>
              <a:t>Reliance on mobile apps, Facebook, Twitter,and Flickr has remained stable.</a:t>
            </a:r>
          </a:p>
        </p:txBody>
      </p:sp>
      <p:graphicFrame>
        <p:nvGraphicFramePr>
          <p:cNvPr id="260099" name="Object 3"/>
          <p:cNvGraphicFramePr>
            <a:graphicFrameLocks noGrp="1" noChangeAspect="1"/>
          </p:cNvGraphicFramePr>
          <p:nvPr>
            <p:ph type="chart" idx="4294967295"/>
          </p:nvPr>
        </p:nvGraphicFramePr>
        <p:xfrm>
          <a:off x="38100" y="1858963"/>
          <a:ext cx="8547100" cy="4294187"/>
        </p:xfrm>
        <a:graphic>
          <a:graphicData uri="http://schemas.openxmlformats.org/presentationml/2006/ole">
            <mc:AlternateContent xmlns:mc="http://schemas.openxmlformats.org/markup-compatibility/2006">
              <mc:Choice xmlns:v="urn:schemas-microsoft-com:vml" Requires="v">
                <p:oleObj spid="_x0000_s260101" name="Worksheet" r:id="rId5" imgW="9991649" imgH="5010302" progId="Excel.Sheet.8">
                  <p:embed/>
                </p:oleObj>
              </mc:Choice>
              <mc:Fallback>
                <p:oleObj name="Worksheet" r:id="rId5" imgW="9991649" imgH="5010302"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1858963"/>
                        <a:ext cx="8547100" cy="429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0101"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60102" name="Text Box 5"/>
          <p:cNvSpPr txBox="1">
            <a:spLocks noChangeArrowheads="1"/>
          </p:cNvSpPr>
          <p:nvPr/>
        </p:nvSpPr>
        <p:spPr bwMode="auto">
          <a:xfrm>
            <a:off x="457200" y="6096000"/>
            <a:ext cx="6248400" cy="73025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Which of the following communication channels have you ever used to get information about an emergency such as a power outage, severe weather, flash flood, hurricane, earthquake, or tornado?</a:t>
            </a:r>
          </a:p>
        </p:txBody>
      </p:sp>
      <p:sp>
        <p:nvSpPr>
          <p:cNvPr id="260103" name="Text Box 7"/>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5547D710-3E97-45FC-A84B-07356E84DC98}" type="slidenum">
              <a:rPr lang="en-US" sz="1000"/>
              <a:pPr/>
              <a:t>6</a:t>
            </a:fld>
            <a:endParaRPr lang="en-US"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ChangeArrowheads="1"/>
          </p:cNvSpPr>
          <p:nvPr>
            <p:ph type="title" idx="4294967295"/>
          </p:nvPr>
        </p:nvSpPr>
        <p:spPr>
          <a:xfrm>
            <a:off x="673100" y="736600"/>
            <a:ext cx="7772400" cy="1003300"/>
          </a:xfrm>
        </p:spPr>
        <p:txBody>
          <a:bodyPr/>
          <a:lstStyle/>
          <a:p>
            <a:r>
              <a:rPr lang="en-US" sz="2400" smtClean="0">
                <a:solidFill>
                  <a:srgbClr val="808080"/>
                </a:solidFill>
              </a:rPr>
              <a:t>8 percent of the general public and 10 percent of the online population have downloaded a smartphone app that could help in a disaster or emergency</a:t>
            </a:r>
            <a:r>
              <a:rPr lang="en-US" sz="2000" smtClean="0"/>
              <a:t> </a:t>
            </a:r>
            <a:br>
              <a:rPr lang="en-US" sz="2000" smtClean="0"/>
            </a:br>
            <a:r>
              <a:rPr lang="en-US" sz="2400" smtClean="0">
                <a:solidFill>
                  <a:srgbClr val="808080"/>
                </a:solidFill>
              </a:rPr>
              <a:t/>
            </a:r>
            <a:br>
              <a:rPr lang="en-US" sz="2400" smtClean="0">
                <a:solidFill>
                  <a:srgbClr val="808080"/>
                </a:solidFill>
              </a:rPr>
            </a:br>
            <a:endParaRPr lang="en-US" sz="2400" smtClean="0">
              <a:solidFill>
                <a:srgbClr val="808080"/>
              </a:solidFill>
            </a:endParaRPr>
          </a:p>
        </p:txBody>
      </p:sp>
      <p:sp>
        <p:nvSpPr>
          <p:cNvPr id="266242" name="Rectangle 7"/>
          <p:cNvSpPr>
            <a:spLocks noGrp="1" noChangeArrowheads="1"/>
          </p:cNvSpPr>
          <p:nvPr>
            <p:ph type="body" sz="half" idx="4294967295"/>
          </p:nvPr>
        </p:nvSpPr>
        <p:spPr>
          <a:xfrm>
            <a:off x="1270000" y="2311400"/>
            <a:ext cx="6007100" cy="3009900"/>
          </a:xfrm>
        </p:spPr>
        <p:txBody>
          <a:bodyPr/>
          <a:lstStyle/>
          <a:p>
            <a:pPr marL="381000" indent="-381000">
              <a:buFont typeface="Monotype Sorts"/>
              <a:buNone/>
            </a:pPr>
            <a:r>
              <a:rPr lang="en-US" sz="2000" smtClean="0">
                <a:latin typeface="Akzidenz-Grotesk Std Regular" pitchFamily="2" charset="0"/>
              </a:rPr>
              <a:t>Most Popular Emergency Apps</a:t>
            </a:r>
          </a:p>
          <a:p>
            <a:pPr marL="381000" indent="-381000">
              <a:buFont typeface="Monotype Sorts"/>
              <a:buAutoNum type="arabicPeriod"/>
            </a:pPr>
            <a:r>
              <a:rPr lang="en-US" sz="2000" smtClean="0">
                <a:latin typeface="Akzidenz-Grotesk Std Regular" pitchFamily="2" charset="0"/>
              </a:rPr>
              <a:t>Weather Forecasting App	82%</a:t>
            </a:r>
          </a:p>
          <a:p>
            <a:pPr marL="381000" indent="-381000">
              <a:buFont typeface="Monotype Sorts"/>
              <a:buAutoNum type="arabicPeriod"/>
            </a:pPr>
            <a:r>
              <a:rPr lang="en-US" sz="2000" smtClean="0">
                <a:latin typeface="Akzidenz-Grotesk Std Regular" pitchFamily="2" charset="0"/>
              </a:rPr>
              <a:t>Flashlight App		52%</a:t>
            </a:r>
          </a:p>
          <a:p>
            <a:pPr marL="381000" indent="-381000">
              <a:buFont typeface="Monotype Sorts"/>
              <a:buAutoNum type="arabicPeriod"/>
            </a:pPr>
            <a:r>
              <a:rPr lang="en-US" sz="2000" smtClean="0">
                <a:latin typeface="Akzidenz-Grotesk Std Regular" pitchFamily="2" charset="0"/>
              </a:rPr>
              <a:t>First Aid App			31%</a:t>
            </a:r>
          </a:p>
          <a:p>
            <a:pPr marL="381000" indent="-381000">
              <a:buFont typeface="Monotype Sorts"/>
              <a:buAutoNum type="arabicPeriod"/>
            </a:pPr>
            <a:r>
              <a:rPr lang="en-US" sz="2000" smtClean="0">
                <a:latin typeface="Akzidenz-Grotesk Std Regular" pitchFamily="2" charset="0"/>
              </a:rPr>
              <a:t>Police Scanner App		26%</a:t>
            </a:r>
          </a:p>
          <a:p>
            <a:pPr marL="381000" indent="-381000">
              <a:buFont typeface="Monotype Sorts"/>
              <a:buAutoNum type="arabicPeriod"/>
            </a:pPr>
            <a:r>
              <a:rPr lang="en-US" sz="2000" smtClean="0">
                <a:latin typeface="Akzidenz-Grotesk Std Regular" pitchFamily="2" charset="0"/>
              </a:rPr>
              <a:t>Disaster Preparedness App	19%</a:t>
            </a:r>
          </a:p>
        </p:txBody>
      </p:sp>
      <p:sp>
        <p:nvSpPr>
          <p:cNvPr id="266243" name="Text Box 5"/>
          <p:cNvSpPr txBox="1">
            <a:spLocks noChangeArrowheads="1"/>
          </p:cNvSpPr>
          <p:nvPr/>
        </p:nvSpPr>
        <p:spPr bwMode="auto">
          <a:xfrm>
            <a:off x="457200" y="5905500"/>
            <a:ext cx="6248400" cy="304800"/>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What kind of app did you download? Would you say… (Select as many as apply)</a:t>
            </a:r>
          </a:p>
        </p:txBody>
      </p:sp>
      <p:sp>
        <p:nvSpPr>
          <p:cNvPr id="40968" name="Text Box 12"/>
          <p:cNvSpPr txBox="1">
            <a:spLocks noChangeArrowheads="1"/>
          </p:cNvSpPr>
          <p:nvPr/>
        </p:nvSpPr>
        <p:spPr bwMode="auto">
          <a:xfrm>
            <a:off x="5435600" y="4660900"/>
            <a:ext cx="3111500" cy="10160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000" b="0" u="sng" dirty="0">
                <a:solidFill>
                  <a:srgbClr val="808080"/>
                </a:solidFill>
                <a:latin typeface="Akzidenz-Grotesk Std Regular" pitchFamily="2" charset="0"/>
              </a:rPr>
              <a:t>General Public:</a:t>
            </a:r>
            <a:r>
              <a:rPr lang="en-US" sz="1000" b="0" dirty="0">
                <a:solidFill>
                  <a:srgbClr val="808080"/>
                </a:solidFill>
                <a:latin typeface="Akzidenz-Grotesk Std Regular" pitchFamily="2" charset="0"/>
              </a:rPr>
              <a:t> </a:t>
            </a:r>
          </a:p>
          <a:p>
            <a:pPr>
              <a:spcBef>
                <a:spcPct val="50000"/>
              </a:spcBef>
              <a:buFontTx/>
              <a:buChar char="•"/>
              <a:defRPr/>
            </a:pPr>
            <a:r>
              <a:rPr lang="en-US" sz="1000" b="0" dirty="0">
                <a:solidFill>
                  <a:srgbClr val="808080"/>
                </a:solidFill>
                <a:latin typeface="Akzidenz-Grotesk Std Regular" pitchFamily="2" charset="0"/>
              </a:rPr>
              <a:t> 14% of 18-34 year olds have downloaded an app that could help in a disaster or emergency.</a:t>
            </a:r>
          </a:p>
          <a:p>
            <a:pPr>
              <a:spcBef>
                <a:spcPct val="50000"/>
              </a:spcBef>
              <a:buFontTx/>
              <a:buChar char="•"/>
              <a:defRPr/>
            </a:pPr>
            <a:r>
              <a:rPr lang="en-US" sz="1000" b="0" dirty="0">
                <a:solidFill>
                  <a:srgbClr val="808080"/>
                </a:solidFill>
                <a:latin typeface="Akzidenz-Grotesk Std Regular" pitchFamily="2" charset="0"/>
              </a:rPr>
              <a:t> Men are more likely to download an app (10% vs. 6% for women)</a:t>
            </a:r>
          </a:p>
        </p:txBody>
      </p:sp>
      <p:sp>
        <p:nvSpPr>
          <p:cNvPr id="266245" name="Text Box 6"/>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D28F3DAB-D960-452C-BD68-E990CED77891}" type="slidenum">
              <a:rPr lang="en-US" sz="1000"/>
              <a:pPr/>
              <a:t>7</a:t>
            </a:fld>
            <a:endParaRPr lang="en-US" sz="1000"/>
          </a:p>
        </p:txBody>
      </p:sp>
      <p:sp>
        <p:nvSpPr>
          <p:cNvPr id="266246" name="TextBox 7"/>
          <p:cNvSpPr txBox="1">
            <a:spLocks noChangeArrowheads="1"/>
          </p:cNvSpPr>
          <p:nvPr/>
        </p:nvSpPr>
        <p:spPr bwMode="auto">
          <a:xfrm>
            <a:off x="546100" y="6181725"/>
            <a:ext cx="6210300" cy="730250"/>
          </a:xfrm>
          <a:prstGeom prst="rect">
            <a:avLst/>
          </a:prstGeom>
          <a:noFill/>
          <a:ln w="9525">
            <a:noFill/>
            <a:miter lim="800000"/>
            <a:headEnd/>
            <a:tailEnd/>
          </a:ln>
        </p:spPr>
        <p:txBody>
          <a:bodyPr>
            <a:spAutoFit/>
          </a:bodyPr>
          <a:lstStyle/>
          <a:p>
            <a:r>
              <a:rPr lang="en-US" sz="1400">
                <a:solidFill>
                  <a:srgbClr val="808080"/>
                </a:solidFill>
                <a:latin typeface="Akzidenz-Grotesk Std Regular" pitchFamily="2" charset="0"/>
              </a:rPr>
              <a:t>Base for Percentages = Combined online (111) and general public (66) respondents who have ever downloaded a smartphone app that could help in a disaster or emergency situation</a:t>
            </a:r>
            <a:r>
              <a:rPr lang="en-US" sz="1400">
                <a:latin typeface="Akzidenz-Grotesk Std Regular" pitchFamily="2"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2"/>
          <p:cNvSpPr>
            <a:spLocks noGrp="1" noChangeArrowheads="1"/>
          </p:cNvSpPr>
          <p:nvPr>
            <p:ph type="title" idx="4294967295"/>
          </p:nvPr>
        </p:nvSpPr>
        <p:spPr>
          <a:xfrm>
            <a:off x="393700" y="812800"/>
            <a:ext cx="8534400" cy="914400"/>
          </a:xfrm>
        </p:spPr>
        <p:txBody>
          <a:bodyPr/>
          <a:lstStyle/>
          <a:p>
            <a:pPr eaLnBrk="1" hangingPunct="1"/>
            <a:r>
              <a:rPr lang="en-US" sz="2000" smtClean="0">
                <a:solidFill>
                  <a:srgbClr val="6D6E70"/>
                </a:solidFill>
              </a:rPr>
              <a:t>12% of the general public has used social media to share or get information during an emergency, disaster or severe weather event</a:t>
            </a:r>
            <a:br>
              <a:rPr lang="en-US" sz="2000" smtClean="0">
                <a:solidFill>
                  <a:srgbClr val="6D6E70"/>
                </a:solidFill>
              </a:rPr>
            </a:br>
            <a:r>
              <a:rPr lang="en-US" sz="1600" smtClean="0">
                <a:solidFill>
                  <a:srgbClr val="6D6E70"/>
                </a:solidFill>
                <a:latin typeface="Akzidenz-Grotesk Std Regular" pitchFamily="2" charset="0"/>
              </a:rPr>
              <a:t>These respondents will be described as emergency social media users in subsequent slides.</a:t>
            </a:r>
            <a:r>
              <a:rPr lang="en-US" sz="700" smtClean="0">
                <a:solidFill>
                  <a:srgbClr val="6D6E70"/>
                </a:solidFill>
                <a:latin typeface="Akzidenz-Grotesk Std Light" pitchFamily="2" charset="0"/>
              </a:rPr>
              <a:t/>
            </a:r>
            <a:br>
              <a:rPr lang="en-US" sz="700" smtClean="0">
                <a:solidFill>
                  <a:srgbClr val="6D6E70"/>
                </a:solidFill>
                <a:latin typeface="Akzidenz-Grotesk Std Light" pitchFamily="2" charset="0"/>
              </a:rPr>
            </a:br>
            <a:endParaRPr lang="en-US" sz="1000" smtClean="0">
              <a:solidFill>
                <a:srgbClr val="6D6E70"/>
              </a:solidFill>
              <a:latin typeface="Akzidenz-Grotesk Std Light" pitchFamily="2" charset="0"/>
            </a:endParaRPr>
          </a:p>
        </p:txBody>
      </p:sp>
      <p:graphicFrame>
        <p:nvGraphicFramePr>
          <p:cNvPr id="230402" name="Object 3"/>
          <p:cNvGraphicFramePr>
            <a:graphicFrameLocks noGrp="1" noChangeAspect="1"/>
          </p:cNvGraphicFramePr>
          <p:nvPr>
            <p:ph type="chart" idx="4294967295"/>
          </p:nvPr>
        </p:nvGraphicFramePr>
        <p:xfrm>
          <a:off x="812800" y="1576388"/>
          <a:ext cx="6299200" cy="4122737"/>
        </p:xfrm>
        <a:graphic>
          <a:graphicData uri="http://schemas.openxmlformats.org/presentationml/2006/ole">
            <mc:AlternateContent xmlns:mc="http://schemas.openxmlformats.org/markup-compatibility/2006">
              <mc:Choice xmlns:v="urn:schemas-microsoft-com:vml" Requires="v">
                <p:oleObj spid="_x0000_s230404" r:id="rId5" imgW="6303810" imgH="4121253" progId="Excel.Sheet.8">
                  <p:embed/>
                </p:oleObj>
              </mc:Choice>
              <mc:Fallback>
                <p:oleObj r:id="rId5" imgW="6303810" imgH="4121253"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1576388"/>
                        <a:ext cx="6299200" cy="412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404" name="Text Box 4"/>
          <p:cNvSpPr txBox="1">
            <a:spLocks noChangeArrowheads="1"/>
          </p:cNvSpPr>
          <p:nvPr/>
        </p:nvSpPr>
        <p:spPr bwMode="auto">
          <a:xfrm>
            <a:off x="762000" y="6172200"/>
            <a:ext cx="6477000" cy="274638"/>
          </a:xfrm>
          <a:prstGeom prst="rect">
            <a:avLst/>
          </a:prstGeom>
          <a:noFill/>
          <a:ln w="9525">
            <a:noFill/>
            <a:miter lim="800000"/>
            <a:headEnd/>
            <a:tailEnd/>
          </a:ln>
        </p:spPr>
        <p:txBody>
          <a:bodyPr>
            <a:spAutoFit/>
          </a:bodyPr>
          <a:lstStyle/>
          <a:p>
            <a:pPr>
              <a:spcBef>
                <a:spcPct val="50000"/>
              </a:spcBef>
            </a:pPr>
            <a:endParaRPr lang="en-US" sz="1200" b="0">
              <a:latin typeface="Arial" charset="0"/>
            </a:endParaRPr>
          </a:p>
        </p:txBody>
      </p:sp>
      <p:sp>
        <p:nvSpPr>
          <p:cNvPr id="230405" name="Text Box 5"/>
          <p:cNvSpPr txBox="1">
            <a:spLocks noChangeArrowheads="1"/>
          </p:cNvSpPr>
          <p:nvPr/>
        </p:nvSpPr>
        <p:spPr bwMode="auto">
          <a:xfrm>
            <a:off x="304800" y="6096000"/>
            <a:ext cx="6451600" cy="517525"/>
          </a:xfrm>
          <a:prstGeom prst="rect">
            <a:avLst/>
          </a:prstGeom>
          <a:noFill/>
          <a:ln w="9525">
            <a:noFill/>
            <a:miter lim="800000"/>
            <a:headEnd/>
            <a:tailEnd/>
          </a:ln>
        </p:spPr>
        <p:txBody>
          <a:bodyPr>
            <a:spAutoFit/>
          </a:bodyPr>
          <a:lstStyle/>
          <a:p>
            <a:pPr>
              <a:spcBef>
                <a:spcPct val="50000"/>
              </a:spcBef>
            </a:pPr>
            <a:r>
              <a:rPr lang="en-US" sz="1400" b="0">
                <a:solidFill>
                  <a:srgbClr val="808080"/>
                </a:solidFill>
                <a:latin typeface="Akzidenz-Grotesk Std Light" pitchFamily="2" charset="0"/>
              </a:rPr>
              <a:t>Have you EVER used social media to share or get information during an emergency, disaster, or severe weather events?</a:t>
            </a:r>
          </a:p>
        </p:txBody>
      </p:sp>
      <p:sp>
        <p:nvSpPr>
          <p:cNvPr id="45063" name="Text Box 11"/>
          <p:cNvSpPr txBox="1">
            <a:spLocks noChangeArrowheads="1"/>
          </p:cNvSpPr>
          <p:nvPr/>
        </p:nvSpPr>
        <p:spPr bwMode="auto">
          <a:xfrm>
            <a:off x="6553200" y="2324100"/>
            <a:ext cx="2413000" cy="2019300"/>
          </a:xfrm>
          <a:prstGeom prst="rect">
            <a:avLst/>
          </a:prstGeom>
          <a:solidFill>
            <a:schemeClr val="bg1">
              <a:lumMod val="95000"/>
            </a:schemeClr>
          </a:solidFill>
          <a:ln w="9525">
            <a:solidFill>
              <a:schemeClr val="tx1"/>
            </a:solidFill>
            <a:miter lim="800000"/>
            <a:headEnd/>
            <a:tailEnd/>
          </a:ln>
        </p:spPr>
        <p:txBody>
          <a:bodyPr>
            <a:spAutoFit/>
          </a:bodyPr>
          <a:lstStyle/>
          <a:p>
            <a:pPr>
              <a:spcBef>
                <a:spcPct val="50000"/>
              </a:spcBef>
              <a:defRPr/>
            </a:pPr>
            <a:r>
              <a:rPr lang="en-US" sz="1200" b="0">
                <a:latin typeface="Akzidenz-Grotesk Std Light" pitchFamily="2" charset="0"/>
              </a:rPr>
              <a:t>Among the general public, compared to High School graduates or less, College graduates are more likely to use social media to share or get information during an emergency, disaster, or severe weather event: </a:t>
            </a:r>
          </a:p>
          <a:p>
            <a:pPr>
              <a:spcBef>
                <a:spcPct val="50000"/>
              </a:spcBef>
              <a:defRPr/>
            </a:pPr>
            <a:r>
              <a:rPr lang="en-US" sz="1200" b="0">
                <a:latin typeface="Akzidenz-Grotesk Std Light" pitchFamily="2" charset="0"/>
              </a:rPr>
              <a:t>18% vs. 7% for High School graduate or less		</a:t>
            </a:r>
          </a:p>
        </p:txBody>
      </p:sp>
      <p:sp>
        <p:nvSpPr>
          <p:cNvPr id="230407" name="Text Box 7"/>
          <p:cNvSpPr txBox="1">
            <a:spLocks noChangeArrowheads="1"/>
          </p:cNvSpPr>
          <p:nvPr/>
        </p:nvSpPr>
        <p:spPr bwMode="auto">
          <a:xfrm>
            <a:off x="8442325" y="6537325"/>
            <a:ext cx="247650" cy="244475"/>
          </a:xfrm>
          <a:prstGeom prst="rect">
            <a:avLst/>
          </a:prstGeom>
          <a:noFill/>
          <a:ln w="9525">
            <a:noFill/>
            <a:miter lim="800000"/>
            <a:headEnd/>
            <a:tailEnd/>
          </a:ln>
        </p:spPr>
        <p:txBody>
          <a:bodyPr wrap="none">
            <a:spAutoFit/>
          </a:bodyPr>
          <a:lstStyle/>
          <a:p>
            <a:fld id="{D1F4FE7D-B35D-4E8E-A8B8-6745AC1DB14C}" type="slidenum">
              <a:rPr lang="en-US" sz="1000"/>
              <a:pPr/>
              <a:t>8</a:t>
            </a:fld>
            <a:endParaRPr lang="en-US"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porate Strategy">
  <a:themeElements>
    <a:clrScheme name="Corporate Strategy 1">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Corporate Strategy">
      <a:majorFont>
        <a:latin typeface="Akzidenz-Grotesk Std Me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porate Strateg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Strateg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Strateg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Strateg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Strateg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Strateg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Strateg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clrMap bg1="lt1" tx1="dk1" bg2="lt2" tx2="dk2" accent1="accent1" accent2="accent2" accent3="accent3" accent4="accent4" accent5="accent5" accent6="accent6" hlink="hlink" folHlink="folHlink"/>
    </a:extraClrScheme>
    <a:extraClrScheme>
      <a:clrScheme name="Corporate Strategy 1">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Red Cross Theme">
  <a:themeElements>
    <a:clrScheme name="8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8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8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8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8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8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Red Cross Theme">
  <a:themeElements>
    <a:clrScheme name="9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9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9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9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9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9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Red Cross Theme">
  <a:themeElements>
    <a:clrScheme name="10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0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0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0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0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0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Red Cross Theme">
  <a:themeElements>
    <a:clrScheme name="11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1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1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1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1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1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Red Cross Theme">
  <a:themeElements>
    <a:clrScheme name="12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2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2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2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2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2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Red Cross Theme">
  <a:themeElements>
    <a:clrScheme name="13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3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3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3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3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3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Red Cross Theme">
  <a:themeElements>
    <a:clrScheme name="14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4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4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4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4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4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Red Cross Theme">
  <a:themeElements>
    <a:clrScheme name="15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5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5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5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5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5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d Cross Theme">
  <a:themeElements>
    <a:clrScheme name="1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1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1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1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1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d Cross Theme">
  <a:themeElements>
    <a:clrScheme name="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ed Cross Theme">
  <a:themeElements>
    <a:clrScheme name="2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2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2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2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2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2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ed Cross Theme">
  <a:themeElements>
    <a:clrScheme name="3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3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3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3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3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3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Red Cross Theme">
  <a:themeElements>
    <a:clrScheme name="4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4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4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4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4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4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Red Cross Theme">
  <a:themeElements>
    <a:clrScheme name="5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5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5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5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5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5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Red Cross Theme">
  <a:themeElements>
    <a:clrScheme name="6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6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6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6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6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6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Red Cross Theme">
  <a:themeElements>
    <a:clrScheme name="7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fontScheme name="7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7_Red Cross Theme 1">
        <a:dk1>
          <a:srgbClr val="6D6E70"/>
        </a:dk1>
        <a:lt1>
          <a:srgbClr val="FFFFFF"/>
        </a:lt1>
        <a:dk2>
          <a:srgbClr val="6D6E70"/>
        </a:dk2>
        <a:lt2>
          <a:srgbClr val="F8F8F8"/>
        </a:lt2>
        <a:accent1>
          <a:srgbClr val="C00000"/>
        </a:accent1>
        <a:accent2>
          <a:srgbClr val="F47681"/>
        </a:accent2>
        <a:accent3>
          <a:srgbClr val="FFFFFF"/>
        </a:accent3>
        <a:accent4>
          <a:srgbClr val="5C5D5F"/>
        </a:accent4>
        <a:accent5>
          <a:srgbClr val="DCAAAA"/>
        </a:accent5>
        <a:accent6>
          <a:srgbClr val="DD6A74"/>
        </a:accent6>
        <a:hlink>
          <a:srgbClr val="0091CD"/>
        </a:hlink>
        <a:folHlink>
          <a:srgbClr val="004B79"/>
        </a:folHlink>
      </a:clrScheme>
      <a:clrMap bg1="lt1" tx1="dk1" bg2="lt2" tx2="dk2" accent1="accent1" accent2="accent2" accent3="accent3" accent4="accent4" accent5="accent5" accent6="accent6" hlink="hlink" folHlink="folHlink"/>
    </a:extraClrScheme>
    <a:extraClrScheme>
      <a:clrScheme name="7_Red Cross Theme 2">
        <a:dk1>
          <a:srgbClr val="6D6E70"/>
        </a:dk1>
        <a:lt1>
          <a:srgbClr val="FFFFFF"/>
        </a:lt1>
        <a:dk2>
          <a:srgbClr val="000000"/>
        </a:dk2>
        <a:lt2>
          <a:srgbClr val="808080"/>
        </a:lt2>
        <a:accent1>
          <a:srgbClr val="D7D7D8"/>
        </a:accent1>
        <a:accent2>
          <a:srgbClr val="0066FF"/>
        </a:accent2>
        <a:accent3>
          <a:srgbClr val="FFFFFF"/>
        </a:accent3>
        <a:accent4>
          <a:srgbClr val="5C5D5F"/>
        </a:accent4>
        <a:accent5>
          <a:srgbClr val="E8E8E9"/>
        </a:accent5>
        <a:accent6>
          <a:srgbClr val="005CE7"/>
        </a:accent6>
        <a:hlink>
          <a:srgbClr val="ED1B2E"/>
        </a:hlink>
        <a:folHlink>
          <a:srgbClr val="009900"/>
        </a:folHlink>
      </a:clrScheme>
      <a:clrMap bg1="lt1" tx1="dk1" bg2="lt2" tx2="dk2" accent1="accent1" accent2="accent2" accent3="accent3" accent4="accent4" accent5="accent5" accent6="accent6" hlink="hlink" folHlink="folHlink"/>
    </a:extraClrScheme>
    <a:extraClrScheme>
      <a:clrScheme name="7_Red Cross Theme 3">
        <a:dk1>
          <a:srgbClr val="D7D7D8"/>
        </a:dk1>
        <a:lt1>
          <a:srgbClr val="FFFFFF"/>
        </a:lt1>
        <a:dk2>
          <a:srgbClr val="D7D7D8"/>
        </a:dk2>
        <a:lt2>
          <a:srgbClr val="D7D7D8"/>
        </a:lt2>
        <a:accent1>
          <a:srgbClr val="D7D7D8"/>
        </a:accent1>
        <a:accent2>
          <a:srgbClr val="ED1B2E"/>
        </a:accent2>
        <a:accent3>
          <a:srgbClr val="FFFFFF"/>
        </a:accent3>
        <a:accent4>
          <a:srgbClr val="B7B7B8"/>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
      <a:clrScheme name="7_Red Cross Theme 4">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rporate Strategy 11">
    <a:dk1>
      <a:srgbClr val="6D6E70"/>
    </a:dk1>
    <a:lt1>
      <a:srgbClr val="FFFFFF"/>
    </a:lt1>
    <a:dk2>
      <a:srgbClr val="6D6E70"/>
    </a:dk2>
    <a:lt2>
      <a:srgbClr val="D7D7D8"/>
    </a:lt2>
    <a:accent1>
      <a:srgbClr val="D7D7D8"/>
    </a:accent1>
    <a:accent2>
      <a:srgbClr val="ED1B2E"/>
    </a:accent2>
    <a:accent3>
      <a:srgbClr val="FFFFFF"/>
    </a:accent3>
    <a:accent4>
      <a:srgbClr val="5C5D5F"/>
    </a:accent4>
    <a:accent5>
      <a:srgbClr val="E8E8E9"/>
    </a:accent5>
    <a:accent6>
      <a:srgbClr val="D71729"/>
    </a:accent6>
    <a:hlink>
      <a:srgbClr val="ED1B2E"/>
    </a:hlink>
    <a:folHlink>
      <a:srgbClr val="ED1B2E"/>
    </a:folHlink>
  </a:clrScheme>
</a:themeOverride>
</file>

<file path=ppt/theme/themeOverride2.xml><?xml version="1.0" encoding="utf-8"?>
<a:themeOverride xmlns:a="http://schemas.openxmlformats.org/drawingml/2006/main">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themeOverride>
</file>

<file path=ppt/theme/themeOverride3.xml><?xml version="1.0" encoding="utf-8"?>
<a:themeOverride xmlns:a="http://schemas.openxmlformats.org/drawingml/2006/main">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themeOverride>
</file>

<file path=ppt/theme/themeOverride4.xml><?xml version="1.0" encoding="utf-8"?>
<a:themeOverride xmlns:a="http://schemas.openxmlformats.org/drawingml/2006/main">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themeOverride>
</file>

<file path=ppt/theme/themeOverride5.xml><?xml version="1.0" encoding="utf-8"?>
<a:themeOverride xmlns:a="http://schemas.openxmlformats.org/drawingml/2006/main">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themeOverride>
</file>

<file path=ppt/theme/themeOverride6.xml><?xml version="1.0" encoding="utf-8"?>
<a:themeOverride xmlns:a="http://schemas.openxmlformats.org/drawingml/2006/main">
  <a:clrScheme name="Corporate Strategy 8">
    <a:dk1>
      <a:srgbClr val="000000"/>
    </a:dk1>
    <a:lt1>
      <a:srgbClr val="FFFFFF"/>
    </a:lt1>
    <a:dk2>
      <a:srgbClr val="000000"/>
    </a:dk2>
    <a:lt2>
      <a:srgbClr val="808080"/>
    </a:lt2>
    <a:accent1>
      <a:srgbClr val="0066CC"/>
    </a:accent1>
    <a:accent2>
      <a:srgbClr val="990000"/>
    </a:accent2>
    <a:accent3>
      <a:srgbClr val="FFFFFF"/>
    </a:accent3>
    <a:accent4>
      <a:srgbClr val="000000"/>
    </a:accent4>
    <a:accent5>
      <a:srgbClr val="AAB8E2"/>
    </a:accent5>
    <a:accent6>
      <a:srgbClr val="8A0000"/>
    </a:accent6>
    <a:hlink>
      <a:srgbClr val="006600"/>
    </a:hlink>
    <a:folHlink>
      <a:srgbClr val="CCCC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Designs\Corporate Strategy.pot</Template>
  <TotalTime>13598</TotalTime>
  <Words>2137</Words>
  <Application>Microsoft Macintosh PowerPoint</Application>
  <PresentationFormat>On-screen Show (4:3)</PresentationFormat>
  <Paragraphs>216</Paragraphs>
  <Slides>18</Slides>
  <Notes>11</Notes>
  <HiddenSlides>0</HiddenSlides>
  <MMClips>0</MMClips>
  <ScaleCrop>false</ScaleCrop>
  <HeadingPairs>
    <vt:vector size="8" baseType="variant">
      <vt:variant>
        <vt:lpstr>Fonts Used</vt:lpstr>
      </vt:variant>
      <vt:variant>
        <vt:i4>14</vt:i4>
      </vt:variant>
      <vt:variant>
        <vt:lpstr>Theme</vt:lpstr>
      </vt:variant>
      <vt:variant>
        <vt:i4>17</vt:i4>
      </vt:variant>
      <vt:variant>
        <vt:lpstr>Embedded OLE Servers</vt:lpstr>
      </vt:variant>
      <vt:variant>
        <vt:i4>2</vt:i4>
      </vt:variant>
      <vt:variant>
        <vt:lpstr>Slide Titles</vt:lpstr>
      </vt:variant>
      <vt:variant>
        <vt:i4>18</vt:i4>
      </vt:variant>
    </vt:vector>
  </HeadingPairs>
  <TitlesOfParts>
    <vt:vector size="51" baseType="lpstr">
      <vt:lpstr>Akzidenz-Grotesk Std Bold</vt:lpstr>
      <vt:lpstr>Akzidenz-Grotesk Std Light</vt:lpstr>
      <vt:lpstr>Akzidenz-Grotesk Std Med</vt:lpstr>
      <vt:lpstr>Akzidenz-Grotesk Std Regular</vt:lpstr>
      <vt:lpstr>Arial</vt:lpstr>
      <vt:lpstr>Arial Black</vt:lpstr>
      <vt:lpstr>Arial Narrow</vt:lpstr>
      <vt:lpstr>Aril</vt:lpstr>
      <vt:lpstr>Calibri</vt:lpstr>
      <vt:lpstr>Garamond</vt:lpstr>
      <vt:lpstr>Monotype Sorts</vt:lpstr>
      <vt:lpstr>ＭＳ Ｐゴシック</vt:lpstr>
      <vt:lpstr>Times New Roman</vt:lpstr>
      <vt:lpstr>Wingdings</vt:lpstr>
      <vt:lpstr>Corporate Strategy</vt:lpstr>
      <vt:lpstr>1_Red Cross Theme</vt:lpstr>
      <vt:lpstr>Red Cross Theme</vt:lpstr>
      <vt:lpstr>2_Red Cross Theme</vt:lpstr>
      <vt:lpstr>3_Red Cross Theme</vt:lpstr>
      <vt:lpstr>4_Red Cross Theme</vt:lpstr>
      <vt:lpstr>5_Red Cross Theme</vt:lpstr>
      <vt:lpstr>6_Red Cross Theme</vt:lpstr>
      <vt:lpstr>7_Red Cross Theme</vt:lpstr>
      <vt:lpstr>8_Red Cross Theme</vt:lpstr>
      <vt:lpstr>9_Red Cross Theme</vt:lpstr>
      <vt:lpstr>10_Red Cross Theme</vt:lpstr>
      <vt:lpstr>11_Red Cross Theme</vt:lpstr>
      <vt:lpstr>12_Red Cross Theme</vt:lpstr>
      <vt:lpstr>13_Red Cross Theme</vt:lpstr>
      <vt:lpstr>14_Red Cross Theme</vt:lpstr>
      <vt:lpstr>15_Red Cross Theme</vt:lpstr>
      <vt:lpstr>Excel.Sheet.8</vt:lpstr>
      <vt:lpstr>Worksheet</vt:lpstr>
      <vt:lpstr>PowerPoint Presentation</vt:lpstr>
      <vt:lpstr>Methodology:</vt:lpstr>
      <vt:lpstr>Participation in online communities and social networks remained stable at 48% from 2011 to 2012</vt:lpstr>
      <vt:lpstr>For both the general and online populations, differences in who uses social networks are similar. </vt:lpstr>
      <vt:lpstr>More than half of those who use social media participate every day or nearly every day. This is roughly the same as in 2011.  Base= 68%(online) and 48% (general public) who participate in any online communities or social networks</vt:lpstr>
      <vt:lpstr>General Public: While TV news is the preferred source of emergency information, more than half of the general public relies on online news.</vt:lpstr>
      <vt:lpstr>General Public:  Reliance on various communication channels has declined. Reliance on mobile apps, Facebook, Twitter,and Flickr has remained stable.</vt:lpstr>
      <vt:lpstr>8 percent of the general public and 10 percent of the online population have downloaded a smartphone app that could help in a disaster or emergency   </vt:lpstr>
      <vt:lpstr>12% of the general public has used social media to share or get information during an emergency, disaster or severe weather event These respondents will be described as emergency social media users in subsequent slides. </vt:lpstr>
      <vt:lpstr>PowerPoint Presentation</vt:lpstr>
      <vt:lpstr>Emergency social media users are most likely to share weather information, reassurance of safety, and feelings about the emergency. </vt:lpstr>
      <vt:lpstr>Three out of four contacted friends or family members after seeing emergency information on a social media site.  Base= Combined online (205) and general public (94) respondents who participate in any online communities or social networks &amp; ever used social media to share or get information during an emergency, disaster or severe weather emergency</vt:lpstr>
      <vt:lpstr>Nearly one third of the online population would try an online channel for help, if unable to reach local EMS.</vt:lpstr>
      <vt:lpstr>Most trusted sources on social media are local emergency officials, the news media, and family and friends.  </vt:lpstr>
      <vt:lpstr>Four in ten members of the general public would use social media to let loved ones know they are safe.</vt:lpstr>
      <vt:lpstr>At least a third of the general public would expect help to arrive in less than one hour if they posted a request for help on a social media website.</vt:lpstr>
      <vt:lpstr>PowerPoint Presentation</vt:lpstr>
      <vt:lpstr>Among the general public, expectations are higher for national emergency response organizations, as three in four expect regular monitoring. </vt:lpstr>
    </vt:vector>
  </TitlesOfParts>
  <Company>American Red Cross</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FY2003 to FY2005 Business Planning Process</dc:title>
  <dc:creator>Jim Starr</dc:creator>
  <cp:lastModifiedBy>Microsoft Office User</cp:lastModifiedBy>
  <cp:revision>731</cp:revision>
  <cp:lastPrinted>2001-11-20T20:49:17Z</cp:lastPrinted>
  <dcterms:created xsi:type="dcterms:W3CDTF">2001-08-21T15:24:48Z</dcterms:created>
  <dcterms:modified xsi:type="dcterms:W3CDTF">2018-01-26T20:13:20Z</dcterms:modified>
</cp:coreProperties>
</file>