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57" r:id="rId3"/>
    <p:sldId id="258" r:id="rId4"/>
    <p:sldId id="260" r:id="rId5"/>
    <p:sldId id="261" r:id="rId6"/>
    <p:sldId id="262" r:id="rId7"/>
    <p:sldId id="265" r:id="rId8"/>
    <p:sldId id="266" r:id="rId9"/>
    <p:sldId id="267" r:id="rId10"/>
    <p:sldId id="268" r:id="rId11"/>
    <p:sldId id="264" r:id="rId12"/>
    <p:sldId id="263"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AE865F-8653-A441-BA1C-1866341F542E}" type="datetimeFigureOut">
              <a:rPr lang="en-US" smtClean="0"/>
              <a:t>5/4/21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E18159-15F7-9646-9509-AA17618741D5}" type="slidenum">
              <a:rPr lang="en-US" smtClean="0"/>
              <a:t>‹#›</a:t>
            </a:fld>
            <a:endParaRPr lang="en-US"/>
          </a:p>
        </p:txBody>
      </p:sp>
    </p:spTree>
    <p:extLst>
      <p:ext uri="{BB962C8B-B14F-4D97-AF65-F5344CB8AC3E}">
        <p14:creationId xmlns:p14="http://schemas.microsoft.com/office/powerpoint/2010/main" val="2734155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3D4CE0-7E9F-8641-9CFE-C90A97352A5E}" type="datetimeFigureOut">
              <a:rPr lang="en-US" smtClean="0"/>
              <a:t>5/4/21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B1F37-A7FA-404D-9CA6-5F6B51E9C878}" type="slidenum">
              <a:rPr lang="en-US" smtClean="0"/>
              <a:t>‹#›</a:t>
            </a:fld>
            <a:endParaRPr lang="en-US"/>
          </a:p>
        </p:txBody>
      </p:sp>
    </p:spTree>
    <p:extLst>
      <p:ext uri="{BB962C8B-B14F-4D97-AF65-F5344CB8AC3E}">
        <p14:creationId xmlns:p14="http://schemas.microsoft.com/office/powerpoint/2010/main" val="20559497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-Traditionally a low priority,</a:t>
            </a:r>
            <a:r>
              <a:rPr lang="en-US" baseline="0"/>
              <a:t> </a:t>
            </a:r>
            <a:r>
              <a:rPr lang="en-US"/>
              <a:t>Formally</a:t>
            </a:r>
            <a:r>
              <a:rPr lang="en-US" baseline="0"/>
              <a:t> started in the UK, days prior to outbreak of hostilities in WW2</a:t>
            </a:r>
          </a:p>
          <a:p>
            <a:r>
              <a:rPr lang="en-US" baseline="0"/>
              <a:t>-UK was divided in to 12 regions with London being divided in to a further 12 sectors with heavy population densities</a:t>
            </a:r>
          </a:p>
          <a:p>
            <a:r>
              <a:rPr lang="en-US" baseline="0"/>
              <a:t>-passed the nurse training act requiring allowing females who were 17 years </a:t>
            </a:r>
            <a:r>
              <a:rPr lang="en-US" baseline="0" err="1"/>
              <a:t>og</a:t>
            </a:r>
            <a:r>
              <a:rPr lang="en-US" baseline="0"/>
              <a:t> age to apply which in turn for education would serve anywhere the government needed them to,  program trained 124,000 nurses</a:t>
            </a:r>
          </a:p>
          <a:p>
            <a:endParaRPr lang="en-US"/>
          </a:p>
        </p:txBody>
      </p:sp>
      <p:sp>
        <p:nvSpPr>
          <p:cNvPr id="4" name="Slide Number Placeholder 3"/>
          <p:cNvSpPr>
            <a:spLocks noGrp="1"/>
          </p:cNvSpPr>
          <p:nvPr>
            <p:ph type="sldNum" sz="quarter" idx="10"/>
          </p:nvPr>
        </p:nvSpPr>
        <p:spPr/>
        <p:txBody>
          <a:bodyPr/>
          <a:lstStyle/>
          <a:p>
            <a:fld id="{69CB1F37-A7FA-404D-9CA6-5F6B51E9C878}" type="slidenum">
              <a:rPr lang="en-US" smtClean="0"/>
              <a:t>2</a:t>
            </a:fld>
            <a:endParaRPr lang="en-US"/>
          </a:p>
        </p:txBody>
      </p:sp>
    </p:spTree>
    <p:extLst>
      <p:ext uri="{BB962C8B-B14F-4D97-AF65-F5344CB8AC3E}">
        <p14:creationId xmlns:p14="http://schemas.microsoft.com/office/powerpoint/2010/main" val="3586245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Hospital</a:t>
            </a:r>
            <a:r>
              <a:rPr lang="en-US" baseline="0"/>
              <a:t> leadership should pick a keen person who is interested in the topic with the above representation </a:t>
            </a:r>
            <a:endParaRPr lang="en-US"/>
          </a:p>
        </p:txBody>
      </p:sp>
      <p:sp>
        <p:nvSpPr>
          <p:cNvPr id="4" name="Slide Number Placeholder 3"/>
          <p:cNvSpPr>
            <a:spLocks noGrp="1"/>
          </p:cNvSpPr>
          <p:nvPr>
            <p:ph type="sldNum" sz="quarter" idx="10"/>
          </p:nvPr>
        </p:nvSpPr>
        <p:spPr/>
        <p:txBody>
          <a:bodyPr/>
          <a:lstStyle/>
          <a:p>
            <a:fld id="{69CB1F37-A7FA-404D-9CA6-5F6B51E9C878}" type="slidenum">
              <a:rPr lang="en-US" smtClean="0"/>
              <a:t>5</a:t>
            </a:fld>
            <a:endParaRPr lang="en-US"/>
          </a:p>
        </p:txBody>
      </p:sp>
    </p:spTree>
    <p:extLst>
      <p:ext uri="{BB962C8B-B14F-4D97-AF65-F5344CB8AC3E}">
        <p14:creationId xmlns:p14="http://schemas.microsoft.com/office/powerpoint/2010/main" val="82026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a:t>
            </a:r>
            <a:r>
              <a:rPr lang="en-US" baseline="0"/>
              <a:t> the same model for disaster management for facilities as you do for the bigger picture</a:t>
            </a:r>
          </a:p>
          <a:p>
            <a:endParaRPr lang="en-US"/>
          </a:p>
        </p:txBody>
      </p:sp>
      <p:sp>
        <p:nvSpPr>
          <p:cNvPr id="4" name="Slide Number Placeholder 3"/>
          <p:cNvSpPr>
            <a:spLocks noGrp="1"/>
          </p:cNvSpPr>
          <p:nvPr>
            <p:ph type="sldNum" sz="quarter" idx="10"/>
          </p:nvPr>
        </p:nvSpPr>
        <p:spPr/>
        <p:txBody>
          <a:bodyPr/>
          <a:lstStyle/>
          <a:p>
            <a:fld id="{69CB1F37-A7FA-404D-9CA6-5F6B51E9C878}" type="slidenum">
              <a:rPr lang="en-US" smtClean="0"/>
              <a:t>6</a:t>
            </a:fld>
            <a:endParaRPr lang="en-US"/>
          </a:p>
        </p:txBody>
      </p:sp>
    </p:spTree>
    <p:extLst>
      <p:ext uri="{BB962C8B-B14F-4D97-AF65-F5344CB8AC3E}">
        <p14:creationId xmlns:p14="http://schemas.microsoft.com/office/powerpoint/2010/main" val="2641811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a:t>
            </a:r>
            <a:r>
              <a:rPr lang="en-US" baseline="0"/>
              <a:t> example of Hazard Vulnerability Assessment Tool For Environment Events</a:t>
            </a:r>
            <a:endParaRPr lang="en-US"/>
          </a:p>
        </p:txBody>
      </p:sp>
      <p:sp>
        <p:nvSpPr>
          <p:cNvPr id="4" name="Slide Number Placeholder 3"/>
          <p:cNvSpPr>
            <a:spLocks noGrp="1"/>
          </p:cNvSpPr>
          <p:nvPr>
            <p:ph type="sldNum" sz="quarter" idx="10"/>
          </p:nvPr>
        </p:nvSpPr>
        <p:spPr/>
        <p:txBody>
          <a:bodyPr/>
          <a:lstStyle/>
          <a:p>
            <a:fld id="{69CB1F37-A7FA-404D-9CA6-5F6B51E9C878}" type="slidenum">
              <a:rPr lang="en-US" smtClean="0"/>
              <a:t>13</a:t>
            </a:fld>
            <a:endParaRPr lang="en-US"/>
          </a:p>
        </p:txBody>
      </p:sp>
    </p:spTree>
    <p:extLst>
      <p:ext uri="{BB962C8B-B14F-4D97-AF65-F5344CB8AC3E}">
        <p14:creationId xmlns:p14="http://schemas.microsoft.com/office/powerpoint/2010/main" val="3105322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Electrical:</a:t>
            </a:r>
            <a:r>
              <a:rPr lang="en-US" baseline="0"/>
              <a:t>  codes exist that require that emergency generators support and the hospitals electrical power requirements for patient care</a:t>
            </a:r>
          </a:p>
          <a:p>
            <a:endParaRPr lang="en-US" baseline="0"/>
          </a:p>
          <a:p>
            <a:r>
              <a:rPr lang="en-US" baseline="0"/>
              <a:t>Heating, Ventilation and Air conditioning: first consideration is the location of air intakes for the hospital, because many chemical are heavier than air, ground level air intakes are particularly susceptible to drawing in contamination.  Best location is on the roof</a:t>
            </a:r>
          </a:p>
          <a:p>
            <a:endParaRPr lang="en-US" baseline="0"/>
          </a:p>
          <a:p>
            <a:r>
              <a:rPr lang="en-US" baseline="0"/>
              <a:t>Water: absolute necessity to keep the hospital functioning.  EMC should determine whether the utility company feeds water to the hospital in two different directions, hence is one water breaks another is available:  redundancy is the key</a:t>
            </a:r>
          </a:p>
          <a:p>
            <a:endParaRPr lang="en-US" baseline="0"/>
          </a:p>
          <a:p>
            <a:r>
              <a:rPr lang="en-US" baseline="0"/>
              <a:t>Damage control: damage control plan between EMC and plan operations, compiling a list of damage and then listing priorities for it to be fixed (done by the IC and the chief of operations section)</a:t>
            </a:r>
          </a:p>
          <a:p>
            <a:endParaRPr lang="en-US" baseline="0"/>
          </a:p>
          <a:p>
            <a:r>
              <a:rPr lang="en-US" baseline="0"/>
              <a:t>Supplies: WEAKNESS;  just in time inventory, great from a financial standpoint but unreliable in a disaster situation especially on e that convers a large geographically area</a:t>
            </a:r>
          </a:p>
          <a:p>
            <a:endParaRPr lang="en-US" baseline="0"/>
          </a:p>
          <a:p>
            <a:r>
              <a:rPr lang="en-US" baseline="0"/>
              <a:t>Communications:  recurring issues in most disasters, EMC review existing communication systems in the hospital such as telephone, paging, computer systems, if the hospital uses web based if internet fails need an auxiliary system </a:t>
            </a:r>
            <a:r>
              <a:rPr lang="en-US" baseline="0" err="1"/>
              <a:t>muct</a:t>
            </a:r>
            <a:r>
              <a:rPr lang="en-US" baseline="0"/>
              <a:t> be available.  If too many individuals use regular phones or even </a:t>
            </a:r>
            <a:r>
              <a:rPr lang="en-US" baseline="0" err="1"/>
              <a:t>satelite</a:t>
            </a:r>
            <a:r>
              <a:rPr lang="en-US" baseline="0"/>
              <a:t> phones it will overwhelm the system. Alternative is for hospital to purchase hand held radios. Social media can be useful tool but also creates a risk that inaccurate and contradictory information</a:t>
            </a:r>
          </a:p>
          <a:p>
            <a:endParaRPr lang="en-US" baseline="0"/>
          </a:p>
          <a:p>
            <a:endParaRPr lang="en-US"/>
          </a:p>
        </p:txBody>
      </p:sp>
      <p:sp>
        <p:nvSpPr>
          <p:cNvPr id="4" name="Slide Number Placeholder 3"/>
          <p:cNvSpPr>
            <a:spLocks noGrp="1"/>
          </p:cNvSpPr>
          <p:nvPr>
            <p:ph type="sldNum" sz="quarter" idx="10"/>
          </p:nvPr>
        </p:nvSpPr>
        <p:spPr/>
        <p:txBody>
          <a:bodyPr/>
          <a:lstStyle/>
          <a:p>
            <a:fld id="{69CB1F37-A7FA-404D-9CA6-5F6B51E9C878}" type="slidenum">
              <a:rPr lang="en-US" smtClean="0"/>
              <a:t>19</a:t>
            </a:fld>
            <a:endParaRPr lang="en-US"/>
          </a:p>
        </p:txBody>
      </p:sp>
    </p:spTree>
    <p:extLst>
      <p:ext uri="{BB962C8B-B14F-4D97-AF65-F5344CB8AC3E}">
        <p14:creationId xmlns:p14="http://schemas.microsoft.com/office/powerpoint/2010/main" val="4157763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Horizontal evacuation:</a:t>
            </a:r>
            <a:r>
              <a:rPr lang="en-US" baseline="0"/>
              <a:t> moving from one part of a floor to another perhaps behind a fire barricaded door</a:t>
            </a:r>
          </a:p>
          <a:p>
            <a:endParaRPr lang="en-US" baseline="0"/>
          </a:p>
          <a:p>
            <a:r>
              <a:rPr lang="en-US" baseline="0"/>
              <a:t>Vertical:  </a:t>
            </a:r>
            <a:r>
              <a:rPr lang="en-US" baseline="0" err="1"/>
              <a:t>evac</a:t>
            </a:r>
            <a:r>
              <a:rPr lang="en-US" baseline="0"/>
              <a:t> from one floor up or down or even from the facility</a:t>
            </a:r>
            <a:endParaRPr lang="en-US"/>
          </a:p>
        </p:txBody>
      </p:sp>
      <p:sp>
        <p:nvSpPr>
          <p:cNvPr id="4" name="Slide Number Placeholder 3"/>
          <p:cNvSpPr>
            <a:spLocks noGrp="1"/>
          </p:cNvSpPr>
          <p:nvPr>
            <p:ph type="sldNum" sz="quarter" idx="10"/>
          </p:nvPr>
        </p:nvSpPr>
        <p:spPr/>
        <p:txBody>
          <a:bodyPr/>
          <a:lstStyle/>
          <a:p>
            <a:fld id="{69CB1F37-A7FA-404D-9CA6-5F6B51E9C878}" type="slidenum">
              <a:rPr lang="en-US" smtClean="0"/>
              <a:t>22</a:t>
            </a:fld>
            <a:endParaRPr lang="en-US"/>
          </a:p>
        </p:txBody>
      </p:sp>
    </p:spTree>
    <p:extLst>
      <p:ext uri="{BB962C8B-B14F-4D97-AF65-F5344CB8AC3E}">
        <p14:creationId xmlns:p14="http://schemas.microsoft.com/office/powerpoint/2010/main" val="486493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EB032F-7468-1246-A181-F1DEE1295408}" type="datetime1">
              <a:rPr lang="en-CA" smtClean="0"/>
              <a:t>2021-05-04</a:t>
            </a:fld>
            <a:endParaRPr lang="en-US"/>
          </a:p>
        </p:txBody>
      </p:sp>
      <p:sp>
        <p:nvSpPr>
          <p:cNvPr id="5" name="Footer Placeholder 4"/>
          <p:cNvSpPr>
            <a:spLocks noGrp="1"/>
          </p:cNvSpPr>
          <p:nvPr>
            <p:ph type="ftr" sz="quarter" idx="11"/>
          </p:nvPr>
        </p:nvSpPr>
        <p:spPr/>
        <p:txBody>
          <a:bodyPr/>
          <a:lstStyle/>
          <a:p>
            <a:r>
              <a:rPr lang="en-US"/>
              <a:t>Disaster Medicine and Crisis ResponseDr Trevor Jain</a:t>
            </a:r>
          </a:p>
        </p:txBody>
      </p:sp>
      <p:sp>
        <p:nvSpPr>
          <p:cNvPr id="6" name="Slide Number Placeholder 5"/>
          <p:cNvSpPr>
            <a:spLocks noGrp="1"/>
          </p:cNvSpPr>
          <p:nvPr>
            <p:ph type="sldNum" sz="quarter" idx="12"/>
          </p:nvPr>
        </p:nvSpPr>
        <p:spPr/>
        <p:txBody>
          <a:bodyPr/>
          <a:lstStyle/>
          <a:p>
            <a:fld id="{00F43D6D-3A38-4824-B943-F38E95F1B580}" type="slidenum">
              <a:rPr lang="en-US" smtClean="0"/>
              <a:t>‹#›</a:t>
            </a:fld>
            <a:endParaRPr lang="en-US"/>
          </a:p>
        </p:txBody>
      </p:sp>
    </p:spTree>
    <p:extLst>
      <p:ext uri="{BB962C8B-B14F-4D97-AF65-F5344CB8AC3E}">
        <p14:creationId xmlns:p14="http://schemas.microsoft.com/office/powerpoint/2010/main" val="532635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21E29A-6F62-1146-98F5-EB6FF92CC680}" type="datetime1">
              <a:rPr lang="en-CA" smtClean="0"/>
              <a:t>2021-05-04</a:t>
            </a:fld>
            <a:endParaRPr lang="en-US"/>
          </a:p>
        </p:txBody>
      </p:sp>
      <p:sp>
        <p:nvSpPr>
          <p:cNvPr id="5" name="Footer Placeholder 4"/>
          <p:cNvSpPr>
            <a:spLocks noGrp="1"/>
          </p:cNvSpPr>
          <p:nvPr>
            <p:ph type="ftr" sz="quarter" idx="11"/>
          </p:nvPr>
        </p:nvSpPr>
        <p:spPr/>
        <p:txBody>
          <a:bodyPr/>
          <a:lstStyle/>
          <a:p>
            <a:r>
              <a:rPr lang="en-US"/>
              <a:t>Disaster Medicine and Crisis ResponseDr Trevor Jain</a:t>
            </a:r>
          </a:p>
        </p:txBody>
      </p:sp>
      <p:sp>
        <p:nvSpPr>
          <p:cNvPr id="6" name="Slide Number Placeholder 5"/>
          <p:cNvSpPr>
            <a:spLocks noGrp="1"/>
          </p:cNvSpPr>
          <p:nvPr>
            <p:ph type="sldNum" sz="quarter" idx="12"/>
          </p:nvPr>
        </p:nvSpPr>
        <p:spPr/>
        <p:txBody>
          <a:bodyPr/>
          <a:lstStyle/>
          <a:p>
            <a:fld id="{00F43D6D-3A38-4824-B943-F38E95F1B580}" type="slidenum">
              <a:rPr lang="en-US" smtClean="0"/>
              <a:t>‹#›</a:t>
            </a:fld>
            <a:endParaRPr lang="en-US"/>
          </a:p>
        </p:txBody>
      </p:sp>
    </p:spTree>
    <p:extLst>
      <p:ext uri="{BB962C8B-B14F-4D97-AF65-F5344CB8AC3E}">
        <p14:creationId xmlns:p14="http://schemas.microsoft.com/office/powerpoint/2010/main" val="2496510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C3C7B8-4B9B-2B42-B30D-B97F9F8A7246}" type="datetime1">
              <a:rPr lang="en-CA" smtClean="0"/>
              <a:t>2021-05-04</a:t>
            </a:fld>
            <a:endParaRPr lang="en-US"/>
          </a:p>
        </p:txBody>
      </p:sp>
      <p:sp>
        <p:nvSpPr>
          <p:cNvPr id="5" name="Footer Placeholder 4"/>
          <p:cNvSpPr>
            <a:spLocks noGrp="1"/>
          </p:cNvSpPr>
          <p:nvPr>
            <p:ph type="ftr" sz="quarter" idx="11"/>
          </p:nvPr>
        </p:nvSpPr>
        <p:spPr/>
        <p:txBody>
          <a:bodyPr/>
          <a:lstStyle/>
          <a:p>
            <a:r>
              <a:rPr lang="en-US"/>
              <a:t>Disaster Medicine and Crisis ResponseDr Trevor Jain</a:t>
            </a:r>
          </a:p>
        </p:txBody>
      </p:sp>
      <p:sp>
        <p:nvSpPr>
          <p:cNvPr id="6" name="Slide Number Placeholder 5"/>
          <p:cNvSpPr>
            <a:spLocks noGrp="1"/>
          </p:cNvSpPr>
          <p:nvPr>
            <p:ph type="sldNum" sz="quarter" idx="12"/>
          </p:nvPr>
        </p:nvSpPr>
        <p:spPr/>
        <p:txBody>
          <a:bodyPr/>
          <a:lstStyle/>
          <a:p>
            <a:fld id="{00F43D6D-3A38-4824-B943-F38E95F1B580}" type="slidenum">
              <a:rPr lang="en-US" smtClean="0"/>
              <a:t>‹#›</a:t>
            </a:fld>
            <a:endParaRPr lang="en-US"/>
          </a:p>
        </p:txBody>
      </p:sp>
    </p:spTree>
    <p:extLst>
      <p:ext uri="{BB962C8B-B14F-4D97-AF65-F5344CB8AC3E}">
        <p14:creationId xmlns:p14="http://schemas.microsoft.com/office/powerpoint/2010/main" val="92189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2231EE-1361-6849-BAC8-BAA0E86D74C1}" type="datetime1">
              <a:rPr lang="en-CA" smtClean="0"/>
              <a:t>2021-05-04</a:t>
            </a:fld>
            <a:endParaRPr lang="en-US"/>
          </a:p>
        </p:txBody>
      </p:sp>
      <p:sp>
        <p:nvSpPr>
          <p:cNvPr id="5" name="Footer Placeholder 4"/>
          <p:cNvSpPr>
            <a:spLocks noGrp="1"/>
          </p:cNvSpPr>
          <p:nvPr>
            <p:ph type="ftr" sz="quarter" idx="11"/>
          </p:nvPr>
        </p:nvSpPr>
        <p:spPr/>
        <p:txBody>
          <a:bodyPr/>
          <a:lstStyle/>
          <a:p>
            <a:r>
              <a:rPr lang="en-US"/>
              <a:t>Disaster Medicine and Crisis ResponseDr Trevor Jain</a:t>
            </a:r>
          </a:p>
        </p:txBody>
      </p:sp>
      <p:sp>
        <p:nvSpPr>
          <p:cNvPr id="6" name="Slide Number Placeholder 5"/>
          <p:cNvSpPr>
            <a:spLocks noGrp="1"/>
          </p:cNvSpPr>
          <p:nvPr>
            <p:ph type="sldNum" sz="quarter" idx="12"/>
          </p:nvPr>
        </p:nvSpPr>
        <p:spPr/>
        <p:txBody>
          <a:bodyPr/>
          <a:lstStyle/>
          <a:p>
            <a:fld id="{00F43D6D-3A38-4824-B943-F38E95F1B580}" type="slidenum">
              <a:rPr lang="en-US" smtClean="0"/>
              <a:t>‹#›</a:t>
            </a:fld>
            <a:endParaRPr lang="en-US"/>
          </a:p>
        </p:txBody>
      </p:sp>
    </p:spTree>
    <p:extLst>
      <p:ext uri="{BB962C8B-B14F-4D97-AF65-F5344CB8AC3E}">
        <p14:creationId xmlns:p14="http://schemas.microsoft.com/office/powerpoint/2010/main" val="3591691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5DE134-AAF0-D547-AB5C-C7F02204514A}" type="datetime1">
              <a:rPr lang="en-CA" smtClean="0"/>
              <a:t>2021-05-04</a:t>
            </a:fld>
            <a:endParaRPr lang="en-US"/>
          </a:p>
        </p:txBody>
      </p:sp>
      <p:sp>
        <p:nvSpPr>
          <p:cNvPr id="5" name="Footer Placeholder 4"/>
          <p:cNvSpPr>
            <a:spLocks noGrp="1"/>
          </p:cNvSpPr>
          <p:nvPr>
            <p:ph type="ftr" sz="quarter" idx="11"/>
          </p:nvPr>
        </p:nvSpPr>
        <p:spPr/>
        <p:txBody>
          <a:bodyPr/>
          <a:lstStyle/>
          <a:p>
            <a:r>
              <a:rPr lang="en-US"/>
              <a:t>Disaster Medicine and Crisis ResponseDr Trevor Jain</a:t>
            </a:r>
          </a:p>
        </p:txBody>
      </p:sp>
      <p:sp>
        <p:nvSpPr>
          <p:cNvPr id="6" name="Slide Number Placeholder 5"/>
          <p:cNvSpPr>
            <a:spLocks noGrp="1"/>
          </p:cNvSpPr>
          <p:nvPr>
            <p:ph type="sldNum" sz="quarter" idx="12"/>
          </p:nvPr>
        </p:nvSpPr>
        <p:spPr/>
        <p:txBody>
          <a:bodyPr/>
          <a:lstStyle/>
          <a:p>
            <a:fld id="{00F43D6D-3A38-4824-B943-F38E95F1B580}" type="slidenum">
              <a:rPr lang="en-US" smtClean="0"/>
              <a:t>‹#›</a:t>
            </a:fld>
            <a:endParaRPr lang="en-US"/>
          </a:p>
        </p:txBody>
      </p:sp>
    </p:spTree>
    <p:extLst>
      <p:ext uri="{BB962C8B-B14F-4D97-AF65-F5344CB8AC3E}">
        <p14:creationId xmlns:p14="http://schemas.microsoft.com/office/powerpoint/2010/main" val="1626783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73C001-807B-2740-9D51-8EC3D1EADD37}" type="datetime1">
              <a:rPr lang="en-CA" smtClean="0"/>
              <a:t>2021-05-04</a:t>
            </a:fld>
            <a:endParaRPr lang="en-US"/>
          </a:p>
        </p:txBody>
      </p:sp>
      <p:sp>
        <p:nvSpPr>
          <p:cNvPr id="6" name="Footer Placeholder 5"/>
          <p:cNvSpPr>
            <a:spLocks noGrp="1"/>
          </p:cNvSpPr>
          <p:nvPr>
            <p:ph type="ftr" sz="quarter" idx="11"/>
          </p:nvPr>
        </p:nvSpPr>
        <p:spPr/>
        <p:txBody>
          <a:bodyPr/>
          <a:lstStyle/>
          <a:p>
            <a:r>
              <a:rPr lang="en-US"/>
              <a:t>Disaster Medicine and Crisis ResponseDr Trevor Jain</a:t>
            </a:r>
          </a:p>
        </p:txBody>
      </p:sp>
      <p:sp>
        <p:nvSpPr>
          <p:cNvPr id="7" name="Slide Number Placeholder 6"/>
          <p:cNvSpPr>
            <a:spLocks noGrp="1"/>
          </p:cNvSpPr>
          <p:nvPr>
            <p:ph type="sldNum" sz="quarter" idx="12"/>
          </p:nvPr>
        </p:nvSpPr>
        <p:spPr/>
        <p:txBody>
          <a:bodyPr/>
          <a:lstStyle/>
          <a:p>
            <a:fld id="{00F43D6D-3A38-4824-B943-F38E95F1B580}" type="slidenum">
              <a:rPr lang="en-US" smtClean="0"/>
              <a:t>‹#›</a:t>
            </a:fld>
            <a:endParaRPr lang="en-US"/>
          </a:p>
        </p:txBody>
      </p:sp>
    </p:spTree>
    <p:extLst>
      <p:ext uri="{BB962C8B-B14F-4D97-AF65-F5344CB8AC3E}">
        <p14:creationId xmlns:p14="http://schemas.microsoft.com/office/powerpoint/2010/main" val="3009003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A13CF4-20A5-054E-B883-221963A642DB}" type="datetime1">
              <a:rPr lang="en-CA" smtClean="0"/>
              <a:t>2021-05-04</a:t>
            </a:fld>
            <a:endParaRPr lang="en-US"/>
          </a:p>
        </p:txBody>
      </p:sp>
      <p:sp>
        <p:nvSpPr>
          <p:cNvPr id="8" name="Footer Placeholder 7"/>
          <p:cNvSpPr>
            <a:spLocks noGrp="1"/>
          </p:cNvSpPr>
          <p:nvPr>
            <p:ph type="ftr" sz="quarter" idx="11"/>
          </p:nvPr>
        </p:nvSpPr>
        <p:spPr/>
        <p:txBody>
          <a:bodyPr/>
          <a:lstStyle/>
          <a:p>
            <a:r>
              <a:rPr lang="en-US"/>
              <a:t>Disaster Medicine and Crisis ResponseDr Trevor Jain</a:t>
            </a:r>
          </a:p>
        </p:txBody>
      </p:sp>
      <p:sp>
        <p:nvSpPr>
          <p:cNvPr id="9" name="Slide Number Placeholder 8"/>
          <p:cNvSpPr>
            <a:spLocks noGrp="1"/>
          </p:cNvSpPr>
          <p:nvPr>
            <p:ph type="sldNum" sz="quarter" idx="12"/>
          </p:nvPr>
        </p:nvSpPr>
        <p:spPr/>
        <p:txBody>
          <a:bodyPr/>
          <a:lstStyle/>
          <a:p>
            <a:fld id="{00F43D6D-3A38-4824-B943-F38E95F1B580}" type="slidenum">
              <a:rPr lang="en-US" smtClean="0"/>
              <a:t>‹#›</a:t>
            </a:fld>
            <a:endParaRPr lang="en-US"/>
          </a:p>
        </p:txBody>
      </p:sp>
    </p:spTree>
    <p:extLst>
      <p:ext uri="{BB962C8B-B14F-4D97-AF65-F5344CB8AC3E}">
        <p14:creationId xmlns:p14="http://schemas.microsoft.com/office/powerpoint/2010/main" val="1745962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07A6D2-6CA9-2547-B1A6-A85D59012A09}" type="datetime1">
              <a:rPr lang="en-CA" smtClean="0"/>
              <a:t>2021-05-04</a:t>
            </a:fld>
            <a:endParaRPr lang="en-US"/>
          </a:p>
        </p:txBody>
      </p:sp>
      <p:sp>
        <p:nvSpPr>
          <p:cNvPr id="4" name="Footer Placeholder 3"/>
          <p:cNvSpPr>
            <a:spLocks noGrp="1"/>
          </p:cNvSpPr>
          <p:nvPr>
            <p:ph type="ftr" sz="quarter" idx="11"/>
          </p:nvPr>
        </p:nvSpPr>
        <p:spPr/>
        <p:txBody>
          <a:bodyPr/>
          <a:lstStyle/>
          <a:p>
            <a:r>
              <a:rPr lang="en-US"/>
              <a:t>Disaster Medicine and Crisis ResponseDr Trevor Jain</a:t>
            </a:r>
          </a:p>
        </p:txBody>
      </p:sp>
      <p:sp>
        <p:nvSpPr>
          <p:cNvPr id="5" name="Slide Number Placeholder 4"/>
          <p:cNvSpPr>
            <a:spLocks noGrp="1"/>
          </p:cNvSpPr>
          <p:nvPr>
            <p:ph type="sldNum" sz="quarter" idx="12"/>
          </p:nvPr>
        </p:nvSpPr>
        <p:spPr/>
        <p:txBody>
          <a:bodyPr/>
          <a:lstStyle/>
          <a:p>
            <a:fld id="{00F43D6D-3A38-4824-B943-F38E95F1B580}" type="slidenum">
              <a:rPr lang="en-US" smtClean="0"/>
              <a:t>‹#›</a:t>
            </a:fld>
            <a:endParaRPr lang="en-US"/>
          </a:p>
        </p:txBody>
      </p:sp>
    </p:spTree>
    <p:extLst>
      <p:ext uri="{BB962C8B-B14F-4D97-AF65-F5344CB8AC3E}">
        <p14:creationId xmlns:p14="http://schemas.microsoft.com/office/powerpoint/2010/main" val="4141560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E9E31-2B45-F342-BA43-4FF4F5C22F69}" type="datetime1">
              <a:rPr lang="en-CA" smtClean="0"/>
              <a:t>2021-05-04</a:t>
            </a:fld>
            <a:endParaRPr lang="en-US"/>
          </a:p>
        </p:txBody>
      </p:sp>
      <p:sp>
        <p:nvSpPr>
          <p:cNvPr id="3" name="Footer Placeholder 2"/>
          <p:cNvSpPr>
            <a:spLocks noGrp="1"/>
          </p:cNvSpPr>
          <p:nvPr>
            <p:ph type="ftr" sz="quarter" idx="11"/>
          </p:nvPr>
        </p:nvSpPr>
        <p:spPr/>
        <p:txBody>
          <a:bodyPr/>
          <a:lstStyle/>
          <a:p>
            <a:r>
              <a:rPr lang="en-US"/>
              <a:t>Disaster Medicine and Crisis ResponseDr Trevor Jain</a:t>
            </a:r>
          </a:p>
        </p:txBody>
      </p:sp>
      <p:sp>
        <p:nvSpPr>
          <p:cNvPr id="4" name="Slide Number Placeholder 3"/>
          <p:cNvSpPr>
            <a:spLocks noGrp="1"/>
          </p:cNvSpPr>
          <p:nvPr>
            <p:ph type="sldNum" sz="quarter" idx="12"/>
          </p:nvPr>
        </p:nvSpPr>
        <p:spPr/>
        <p:txBody>
          <a:bodyPr/>
          <a:lstStyle/>
          <a:p>
            <a:fld id="{00F43D6D-3A38-4824-B943-F38E95F1B580}" type="slidenum">
              <a:rPr lang="en-US" smtClean="0"/>
              <a:t>‹#›</a:t>
            </a:fld>
            <a:endParaRPr lang="en-US"/>
          </a:p>
        </p:txBody>
      </p:sp>
    </p:spTree>
    <p:extLst>
      <p:ext uri="{BB962C8B-B14F-4D97-AF65-F5344CB8AC3E}">
        <p14:creationId xmlns:p14="http://schemas.microsoft.com/office/powerpoint/2010/main" val="2113658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4E9FD3-21B7-7642-9BB2-42109420A4D4}" type="datetime1">
              <a:rPr lang="en-CA" smtClean="0"/>
              <a:t>2021-05-04</a:t>
            </a:fld>
            <a:endParaRPr lang="en-US"/>
          </a:p>
        </p:txBody>
      </p:sp>
      <p:sp>
        <p:nvSpPr>
          <p:cNvPr id="6" name="Footer Placeholder 5"/>
          <p:cNvSpPr>
            <a:spLocks noGrp="1"/>
          </p:cNvSpPr>
          <p:nvPr>
            <p:ph type="ftr" sz="quarter" idx="11"/>
          </p:nvPr>
        </p:nvSpPr>
        <p:spPr/>
        <p:txBody>
          <a:bodyPr/>
          <a:lstStyle/>
          <a:p>
            <a:r>
              <a:rPr lang="en-US"/>
              <a:t>Disaster Medicine and Crisis ResponseDr Trevor Jain</a:t>
            </a:r>
          </a:p>
        </p:txBody>
      </p:sp>
      <p:sp>
        <p:nvSpPr>
          <p:cNvPr id="7" name="Slide Number Placeholder 6"/>
          <p:cNvSpPr>
            <a:spLocks noGrp="1"/>
          </p:cNvSpPr>
          <p:nvPr>
            <p:ph type="sldNum" sz="quarter" idx="12"/>
          </p:nvPr>
        </p:nvSpPr>
        <p:spPr/>
        <p:txBody>
          <a:bodyPr/>
          <a:lstStyle/>
          <a:p>
            <a:fld id="{00F43D6D-3A38-4824-B943-F38E95F1B580}" type="slidenum">
              <a:rPr lang="en-US" smtClean="0"/>
              <a:t>‹#›</a:t>
            </a:fld>
            <a:endParaRPr lang="en-US"/>
          </a:p>
        </p:txBody>
      </p:sp>
    </p:spTree>
    <p:extLst>
      <p:ext uri="{BB962C8B-B14F-4D97-AF65-F5344CB8AC3E}">
        <p14:creationId xmlns:p14="http://schemas.microsoft.com/office/powerpoint/2010/main" val="26591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C68CD3-8654-CA42-AFD1-266F51351814}" type="datetime1">
              <a:rPr lang="en-CA" smtClean="0"/>
              <a:t>2021-05-04</a:t>
            </a:fld>
            <a:endParaRPr lang="en-US"/>
          </a:p>
        </p:txBody>
      </p:sp>
      <p:sp>
        <p:nvSpPr>
          <p:cNvPr id="6" name="Footer Placeholder 5"/>
          <p:cNvSpPr>
            <a:spLocks noGrp="1"/>
          </p:cNvSpPr>
          <p:nvPr>
            <p:ph type="ftr" sz="quarter" idx="11"/>
          </p:nvPr>
        </p:nvSpPr>
        <p:spPr/>
        <p:txBody>
          <a:bodyPr/>
          <a:lstStyle/>
          <a:p>
            <a:r>
              <a:rPr lang="en-US"/>
              <a:t>Disaster Medicine and Crisis ResponseDr Trevor Jain</a:t>
            </a:r>
          </a:p>
        </p:txBody>
      </p:sp>
      <p:sp>
        <p:nvSpPr>
          <p:cNvPr id="7" name="Slide Number Placeholder 6"/>
          <p:cNvSpPr>
            <a:spLocks noGrp="1"/>
          </p:cNvSpPr>
          <p:nvPr>
            <p:ph type="sldNum" sz="quarter" idx="12"/>
          </p:nvPr>
        </p:nvSpPr>
        <p:spPr/>
        <p:txBody>
          <a:bodyPr/>
          <a:lstStyle/>
          <a:p>
            <a:fld id="{00F43D6D-3A38-4824-B943-F38E95F1B580}" type="slidenum">
              <a:rPr lang="en-US" smtClean="0"/>
              <a:t>‹#›</a:t>
            </a:fld>
            <a:endParaRPr lang="en-US"/>
          </a:p>
        </p:txBody>
      </p:sp>
    </p:spTree>
    <p:extLst>
      <p:ext uri="{BB962C8B-B14F-4D97-AF65-F5344CB8AC3E}">
        <p14:creationId xmlns:p14="http://schemas.microsoft.com/office/powerpoint/2010/main" val="1404731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6E11A-CD7D-EA4A-B20A-26C4BC6249EE}" type="datetime1">
              <a:rPr lang="en-CA" smtClean="0"/>
              <a:t>2021-05-04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Disaster Medicine and Crisis Response</a:t>
            </a:r>
          </a:p>
          <a:p>
            <a:r>
              <a:rPr lang="en-US" err="1"/>
              <a:t>Dr</a:t>
            </a:r>
            <a:r>
              <a:rPr lang="en-US"/>
              <a:t> Trevor Jain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43D6D-3A38-4824-B943-F38E95F1B580}" type="slidenum">
              <a:rPr lang="en-US" smtClean="0"/>
              <a:t>‹#›</a:t>
            </a:fld>
            <a:endParaRPr lang="en-US"/>
          </a:p>
        </p:txBody>
      </p:sp>
      <p:cxnSp>
        <p:nvCxnSpPr>
          <p:cNvPr id="8" name="Straight Connector 7"/>
          <p:cNvCxnSpPr/>
          <p:nvPr/>
        </p:nvCxnSpPr>
        <p:spPr>
          <a:xfrm>
            <a:off x="0" y="1524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31582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Health Care Facility Management</a:t>
            </a:r>
          </a:p>
        </p:txBody>
      </p:sp>
      <p:sp>
        <p:nvSpPr>
          <p:cNvPr id="3" name="Subtitle 2"/>
          <p:cNvSpPr>
            <a:spLocks noGrp="1"/>
          </p:cNvSpPr>
          <p:nvPr>
            <p:ph type="subTitle" idx="1"/>
          </p:nvPr>
        </p:nvSpPr>
        <p:spPr/>
        <p:txBody>
          <a:bodyPr/>
          <a:lstStyle/>
          <a:p>
            <a:r>
              <a:rPr lang="en-US" dirty="0"/>
              <a:t>Trevor Jain </a:t>
            </a:r>
            <a:r>
              <a:rPr lang="en-US" sz="2000" dirty="0"/>
              <a:t>OMM MSM CD MD MSc</a:t>
            </a:r>
          </a:p>
        </p:txBody>
      </p:sp>
      <p:pic>
        <p:nvPicPr>
          <p:cNvPr id="4" name="Picture 3" descr="C:\Users\default.SIDxxxxx\Desktop\imgres.png"/>
          <p:cNvPicPr/>
          <p:nvPr/>
        </p:nvPicPr>
        <p:blipFill>
          <a:blip r:embed="rId2">
            <a:extLst>
              <a:ext uri="{28A0092B-C50C-407E-A947-70E740481C1C}">
                <a14:useLocalDpi xmlns:a14="http://schemas.microsoft.com/office/drawing/2010/main" val="0"/>
              </a:ext>
            </a:extLst>
          </a:blip>
          <a:srcRect/>
          <a:stretch>
            <a:fillRect/>
          </a:stretch>
        </p:blipFill>
        <p:spPr bwMode="auto">
          <a:xfrm>
            <a:off x="7315200" y="304800"/>
            <a:ext cx="1503680" cy="1127760"/>
          </a:xfrm>
          <a:prstGeom prst="rect">
            <a:avLst/>
          </a:prstGeom>
          <a:noFill/>
          <a:ln>
            <a:noFill/>
          </a:ln>
        </p:spPr>
      </p:pic>
      <p:pic>
        <p:nvPicPr>
          <p:cNvPr id="5" name="Picture 4" descr="C:\Users\default.SIDxxxxx\Desktop\imgres.png"/>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2476500" cy="1088390"/>
          </a:xfrm>
          <a:prstGeom prst="rect">
            <a:avLst/>
          </a:prstGeom>
          <a:noFill/>
          <a:ln>
            <a:noFill/>
          </a:ln>
        </p:spPr>
      </p:pic>
      <p:sp>
        <p:nvSpPr>
          <p:cNvPr id="6" name="Footer Placeholder 5"/>
          <p:cNvSpPr>
            <a:spLocks noGrp="1"/>
          </p:cNvSpPr>
          <p:nvPr>
            <p:ph type="ftr" sz="quarter" idx="11"/>
          </p:nvPr>
        </p:nvSpPr>
        <p:spPr/>
        <p:txBody>
          <a:bodyPr/>
          <a:lstStyle/>
          <a:p>
            <a:r>
              <a:rPr lang="en-US" dirty="0"/>
              <a:t>Disaster Medicine and Crisis Response</a:t>
            </a:r>
          </a:p>
          <a:p>
            <a:r>
              <a:rPr lang="en-US" dirty="0"/>
              <a:t>Dr Trevor Jain</a:t>
            </a:r>
          </a:p>
        </p:txBody>
      </p:sp>
      <p:sp>
        <p:nvSpPr>
          <p:cNvPr id="7" name="Slide Number Placeholder 6"/>
          <p:cNvSpPr>
            <a:spLocks noGrp="1"/>
          </p:cNvSpPr>
          <p:nvPr>
            <p:ph type="sldNum" sz="quarter" idx="12"/>
          </p:nvPr>
        </p:nvSpPr>
        <p:spPr/>
        <p:txBody>
          <a:bodyPr/>
          <a:lstStyle/>
          <a:p>
            <a:fld id="{00F43D6D-3A38-4824-B943-F38E95F1B580}" type="slidenum">
              <a:rPr lang="en-US" smtClean="0"/>
              <a:t>1</a:t>
            </a:fld>
            <a:endParaRPr lang="en-US" dirty="0"/>
          </a:p>
        </p:txBody>
      </p:sp>
    </p:spTree>
    <p:extLst>
      <p:ext uri="{BB962C8B-B14F-4D97-AF65-F5344CB8AC3E}">
        <p14:creationId xmlns:p14="http://schemas.microsoft.com/office/powerpoint/2010/main" val="2679634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Recovery</a:t>
            </a:r>
          </a:p>
        </p:txBody>
      </p:sp>
      <p:sp>
        <p:nvSpPr>
          <p:cNvPr id="3" name="Content Placeholder 2"/>
          <p:cNvSpPr>
            <a:spLocks noGrp="1"/>
          </p:cNvSpPr>
          <p:nvPr>
            <p:ph idx="1"/>
          </p:nvPr>
        </p:nvSpPr>
        <p:spPr/>
        <p:txBody>
          <a:bodyPr/>
          <a:lstStyle/>
          <a:p>
            <a:endParaRPr lang="en-US"/>
          </a:p>
          <a:p>
            <a:r>
              <a:rPr lang="en-US"/>
              <a:t>Activities and processes that must be undertaken to restore pre-disaster normality to the individual, facility or community that experienced a disaster or emergency</a:t>
            </a:r>
          </a:p>
        </p:txBody>
      </p:sp>
      <p:sp>
        <p:nvSpPr>
          <p:cNvPr id="4" name="Footer Placeholder 3"/>
          <p:cNvSpPr>
            <a:spLocks noGrp="1"/>
          </p:cNvSpPr>
          <p:nvPr>
            <p:ph type="ftr" sz="quarter" idx="11"/>
          </p:nvPr>
        </p:nvSpPr>
        <p:spPr/>
        <p:txBody>
          <a:bodyPr/>
          <a:lstStyle/>
          <a:p>
            <a:r>
              <a:rPr lang="en-US" dirty="0"/>
              <a:t>Disaster Medicine and Crisis Response</a:t>
            </a:r>
          </a:p>
          <a:p>
            <a:r>
              <a:rPr lang="en-US" dirty="0"/>
              <a:t>Dr Trevor Jain</a:t>
            </a:r>
          </a:p>
        </p:txBody>
      </p:sp>
      <p:sp>
        <p:nvSpPr>
          <p:cNvPr id="5" name="Slide Number Placeholder 4"/>
          <p:cNvSpPr>
            <a:spLocks noGrp="1"/>
          </p:cNvSpPr>
          <p:nvPr>
            <p:ph type="sldNum" sz="quarter" idx="12"/>
          </p:nvPr>
        </p:nvSpPr>
        <p:spPr/>
        <p:txBody>
          <a:bodyPr/>
          <a:lstStyle/>
          <a:p>
            <a:fld id="{00F43D6D-3A38-4824-B943-F38E95F1B580}" type="slidenum">
              <a:rPr lang="en-US" smtClean="0"/>
              <a:t>10</a:t>
            </a:fld>
            <a:endParaRPr lang="en-US"/>
          </a:p>
        </p:txBody>
      </p:sp>
    </p:spTree>
    <p:extLst>
      <p:ext uri="{BB962C8B-B14F-4D97-AF65-F5344CB8AC3E}">
        <p14:creationId xmlns:p14="http://schemas.microsoft.com/office/powerpoint/2010/main" val="2035298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Hazard Vulnerability Analysis</a:t>
            </a:r>
          </a:p>
        </p:txBody>
      </p:sp>
      <p:sp>
        <p:nvSpPr>
          <p:cNvPr id="3" name="Content Placeholder 2"/>
          <p:cNvSpPr>
            <a:spLocks noGrp="1"/>
          </p:cNvSpPr>
          <p:nvPr>
            <p:ph idx="1"/>
          </p:nvPr>
        </p:nvSpPr>
        <p:spPr/>
        <p:txBody>
          <a:bodyPr/>
          <a:lstStyle/>
          <a:p>
            <a:pPr marL="0" indent="0">
              <a:buNone/>
            </a:pPr>
            <a:endParaRPr lang="en-US"/>
          </a:p>
          <a:p>
            <a:pPr marL="0" indent="0">
              <a:buNone/>
            </a:pPr>
            <a:r>
              <a:rPr lang="en-US"/>
              <a:t>Process used to identify those risks in the community that could cause an interruption or loss of critical function or service, cause casualties and possibly damage the hospital’s physical plant</a:t>
            </a:r>
          </a:p>
        </p:txBody>
      </p:sp>
      <p:sp>
        <p:nvSpPr>
          <p:cNvPr id="4" name="Footer Placeholder 3"/>
          <p:cNvSpPr>
            <a:spLocks noGrp="1"/>
          </p:cNvSpPr>
          <p:nvPr>
            <p:ph type="ftr" sz="quarter" idx="11"/>
          </p:nvPr>
        </p:nvSpPr>
        <p:spPr/>
        <p:txBody>
          <a:bodyPr/>
          <a:lstStyle/>
          <a:p>
            <a:r>
              <a:rPr lang="en-US" dirty="0"/>
              <a:t>Disaster Medicine and Crisis Response</a:t>
            </a:r>
          </a:p>
          <a:p>
            <a:r>
              <a:rPr lang="en-US" dirty="0"/>
              <a:t>Dr Trevor Jain</a:t>
            </a:r>
          </a:p>
        </p:txBody>
      </p:sp>
      <p:sp>
        <p:nvSpPr>
          <p:cNvPr id="5" name="Slide Number Placeholder 4"/>
          <p:cNvSpPr>
            <a:spLocks noGrp="1"/>
          </p:cNvSpPr>
          <p:nvPr>
            <p:ph type="sldNum" sz="quarter" idx="12"/>
          </p:nvPr>
        </p:nvSpPr>
        <p:spPr/>
        <p:txBody>
          <a:bodyPr/>
          <a:lstStyle/>
          <a:p>
            <a:fld id="{00F43D6D-3A38-4824-B943-F38E95F1B580}" type="slidenum">
              <a:rPr lang="en-US" smtClean="0"/>
              <a:t>11</a:t>
            </a:fld>
            <a:endParaRPr lang="en-US"/>
          </a:p>
        </p:txBody>
      </p:sp>
    </p:spTree>
    <p:extLst>
      <p:ext uri="{BB962C8B-B14F-4D97-AF65-F5344CB8AC3E}">
        <p14:creationId xmlns:p14="http://schemas.microsoft.com/office/powerpoint/2010/main" val="4052696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 Shot 2018-09-03 at 8.44.44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49" r="249" b="-4230"/>
          <a:stretch/>
        </p:blipFill>
        <p:spPr>
          <a:xfrm>
            <a:off x="1295400" y="304800"/>
            <a:ext cx="7010400" cy="6195399"/>
          </a:xfrm>
        </p:spPr>
      </p:pic>
      <p:sp>
        <p:nvSpPr>
          <p:cNvPr id="4" name="Footer Placeholder 3"/>
          <p:cNvSpPr>
            <a:spLocks noGrp="1"/>
          </p:cNvSpPr>
          <p:nvPr>
            <p:ph type="ftr" sz="quarter" idx="11"/>
          </p:nvPr>
        </p:nvSpPr>
        <p:spPr/>
        <p:txBody>
          <a:bodyPr/>
          <a:lstStyle/>
          <a:p>
            <a:r>
              <a:rPr lang="en-US" dirty="0"/>
              <a:t>Disaster Medicine and Crisis Response</a:t>
            </a:r>
          </a:p>
          <a:p>
            <a:r>
              <a:rPr lang="en-US" dirty="0"/>
              <a:t>Dr Trevor Jain</a:t>
            </a:r>
          </a:p>
        </p:txBody>
      </p:sp>
      <p:sp>
        <p:nvSpPr>
          <p:cNvPr id="5" name="Slide Number Placeholder 4"/>
          <p:cNvSpPr>
            <a:spLocks noGrp="1"/>
          </p:cNvSpPr>
          <p:nvPr>
            <p:ph type="sldNum" sz="quarter" idx="12"/>
          </p:nvPr>
        </p:nvSpPr>
        <p:spPr/>
        <p:txBody>
          <a:bodyPr/>
          <a:lstStyle/>
          <a:p>
            <a:fld id="{00F43D6D-3A38-4824-B943-F38E95F1B580}" type="slidenum">
              <a:rPr lang="en-US" smtClean="0"/>
              <a:t>12</a:t>
            </a:fld>
            <a:endParaRPr lang="en-US"/>
          </a:p>
        </p:txBody>
      </p:sp>
    </p:spTree>
    <p:extLst>
      <p:ext uri="{BB962C8B-B14F-4D97-AF65-F5344CB8AC3E}">
        <p14:creationId xmlns:p14="http://schemas.microsoft.com/office/powerpoint/2010/main" val="762243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dirty="0"/>
              <a:t>Disaster Medicine and Crisis Response</a:t>
            </a:r>
          </a:p>
          <a:p>
            <a:r>
              <a:rPr lang="en-US" dirty="0"/>
              <a:t>Dr Trevor Jain</a:t>
            </a:r>
          </a:p>
        </p:txBody>
      </p:sp>
      <p:sp>
        <p:nvSpPr>
          <p:cNvPr id="5" name="Slide Number Placeholder 4"/>
          <p:cNvSpPr>
            <a:spLocks noGrp="1"/>
          </p:cNvSpPr>
          <p:nvPr>
            <p:ph type="sldNum" sz="quarter" idx="12"/>
          </p:nvPr>
        </p:nvSpPr>
        <p:spPr/>
        <p:txBody>
          <a:bodyPr/>
          <a:lstStyle/>
          <a:p>
            <a:fld id="{00F43D6D-3A38-4824-B943-F38E95F1B580}" type="slidenum">
              <a:rPr lang="en-US" smtClean="0"/>
              <a:t>13</a:t>
            </a:fld>
            <a:endParaRPr lang="en-US"/>
          </a:p>
        </p:txBody>
      </p:sp>
      <p:pic>
        <p:nvPicPr>
          <p:cNvPr id="10" name="Content Placeholder 9" descr="Screen Shot 2018-09-04 at 2.51.31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286" b="1132"/>
          <a:stretch/>
        </p:blipFill>
        <p:spPr>
          <a:xfrm>
            <a:off x="1371600" y="1371600"/>
            <a:ext cx="6705600" cy="4922761"/>
          </a:xfrm>
        </p:spPr>
      </p:pic>
    </p:spTree>
    <p:extLst>
      <p:ext uri="{BB962C8B-B14F-4D97-AF65-F5344CB8AC3E}">
        <p14:creationId xmlns:p14="http://schemas.microsoft.com/office/powerpoint/2010/main" val="890304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Common Factors in Disasters for Health Facilities</a:t>
            </a:r>
          </a:p>
        </p:txBody>
      </p:sp>
      <p:sp>
        <p:nvSpPr>
          <p:cNvPr id="6" name="Content Placeholder 5"/>
          <p:cNvSpPr>
            <a:spLocks noGrp="1"/>
          </p:cNvSpPr>
          <p:nvPr>
            <p:ph sz="half" idx="1"/>
          </p:nvPr>
        </p:nvSpPr>
        <p:spPr/>
        <p:txBody>
          <a:bodyPr/>
          <a:lstStyle/>
          <a:p>
            <a:r>
              <a:rPr lang="en-US"/>
              <a:t>Uncertainty</a:t>
            </a:r>
          </a:p>
          <a:p>
            <a:r>
              <a:rPr lang="en-US"/>
              <a:t>Casualty arrival</a:t>
            </a:r>
          </a:p>
          <a:p>
            <a:r>
              <a:rPr lang="en-US"/>
              <a:t>Communication</a:t>
            </a:r>
          </a:p>
          <a:p>
            <a:r>
              <a:rPr lang="en-US"/>
              <a:t>Patient care capacity</a:t>
            </a:r>
          </a:p>
          <a:p>
            <a:r>
              <a:rPr lang="en-US"/>
              <a:t>Staffing</a:t>
            </a:r>
          </a:p>
          <a:p>
            <a:r>
              <a:rPr lang="en-US"/>
              <a:t>Blood products</a:t>
            </a:r>
          </a:p>
        </p:txBody>
      </p:sp>
      <p:sp>
        <p:nvSpPr>
          <p:cNvPr id="7" name="Content Placeholder 6"/>
          <p:cNvSpPr>
            <a:spLocks noGrp="1"/>
          </p:cNvSpPr>
          <p:nvPr>
            <p:ph sz="half" idx="2"/>
          </p:nvPr>
        </p:nvSpPr>
        <p:spPr/>
        <p:txBody>
          <a:bodyPr/>
          <a:lstStyle/>
          <a:p>
            <a:r>
              <a:rPr lang="en-US"/>
              <a:t>Medical Equipment</a:t>
            </a:r>
          </a:p>
          <a:p>
            <a:r>
              <a:rPr lang="en-US"/>
              <a:t>Service Deliveries</a:t>
            </a:r>
          </a:p>
          <a:p>
            <a:r>
              <a:rPr lang="en-US"/>
              <a:t>Security</a:t>
            </a:r>
          </a:p>
          <a:p>
            <a:r>
              <a:rPr lang="en-US"/>
              <a:t>Care of relatives and friends</a:t>
            </a:r>
          </a:p>
          <a:p>
            <a:r>
              <a:rPr lang="en-US"/>
              <a:t>Damaged Hospitals</a:t>
            </a:r>
          </a:p>
          <a:p>
            <a:pPr marL="0" indent="0">
              <a:buNone/>
            </a:pPr>
            <a:r>
              <a:rPr lang="en-US"/>
              <a:t> </a:t>
            </a:r>
          </a:p>
        </p:txBody>
      </p:sp>
      <p:sp>
        <p:nvSpPr>
          <p:cNvPr id="4" name="Footer Placeholder 3"/>
          <p:cNvSpPr>
            <a:spLocks noGrp="1"/>
          </p:cNvSpPr>
          <p:nvPr>
            <p:ph type="ftr" sz="quarter" idx="11"/>
          </p:nvPr>
        </p:nvSpPr>
        <p:spPr/>
        <p:txBody>
          <a:bodyPr/>
          <a:lstStyle/>
          <a:p>
            <a:r>
              <a:rPr lang="en-US" dirty="0"/>
              <a:t>Disaster Medicine and Crisis Response</a:t>
            </a:r>
          </a:p>
          <a:p>
            <a:r>
              <a:rPr lang="en-US" dirty="0"/>
              <a:t>Dr Trevor Jain</a:t>
            </a:r>
          </a:p>
        </p:txBody>
      </p:sp>
      <p:sp>
        <p:nvSpPr>
          <p:cNvPr id="5" name="Slide Number Placeholder 4"/>
          <p:cNvSpPr>
            <a:spLocks noGrp="1"/>
          </p:cNvSpPr>
          <p:nvPr>
            <p:ph type="sldNum" sz="quarter" idx="12"/>
          </p:nvPr>
        </p:nvSpPr>
        <p:spPr/>
        <p:txBody>
          <a:bodyPr/>
          <a:lstStyle/>
          <a:p>
            <a:fld id="{00F43D6D-3A38-4824-B943-F38E95F1B580}" type="slidenum">
              <a:rPr lang="en-US" smtClean="0"/>
              <a:t>14</a:t>
            </a:fld>
            <a:endParaRPr lang="en-US"/>
          </a:p>
        </p:txBody>
      </p:sp>
    </p:spTree>
    <p:extLst>
      <p:ext uri="{BB962C8B-B14F-4D97-AF65-F5344CB8AC3E}">
        <p14:creationId xmlns:p14="http://schemas.microsoft.com/office/powerpoint/2010/main" val="3660200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Content Placeholder 7"/>
          <p:cNvSpPr>
            <a:spLocks noGrp="1"/>
          </p:cNvSpPr>
          <p:nvPr>
            <p:ph idx="1"/>
          </p:nvPr>
        </p:nvSpPr>
        <p:spPr/>
        <p:txBody>
          <a:bodyPr/>
          <a:lstStyle/>
          <a:p>
            <a:pPr marL="0" indent="0">
              <a:buNone/>
            </a:pPr>
            <a:endParaRPr lang="en-US"/>
          </a:p>
          <a:p>
            <a:pPr marL="0" indent="0">
              <a:buNone/>
            </a:pPr>
            <a:endParaRPr lang="en-US"/>
          </a:p>
          <a:p>
            <a:pPr marL="0" indent="0">
              <a:buNone/>
            </a:pPr>
            <a:endParaRPr lang="en-US"/>
          </a:p>
          <a:p>
            <a:pPr marL="0" indent="0" algn="ctr">
              <a:buNone/>
            </a:pPr>
            <a:r>
              <a:rPr lang="en-US"/>
              <a:t>How do you organize the hospital response?</a:t>
            </a:r>
          </a:p>
        </p:txBody>
      </p:sp>
      <p:sp>
        <p:nvSpPr>
          <p:cNvPr id="5" name="Footer Placeholder 4"/>
          <p:cNvSpPr>
            <a:spLocks noGrp="1"/>
          </p:cNvSpPr>
          <p:nvPr>
            <p:ph type="ftr" sz="quarter" idx="11"/>
          </p:nvPr>
        </p:nvSpPr>
        <p:spPr/>
        <p:txBody>
          <a:bodyPr/>
          <a:lstStyle/>
          <a:p>
            <a:r>
              <a:rPr lang="en-US" dirty="0"/>
              <a:t>Disaster Medicine and Crisis Response</a:t>
            </a:r>
          </a:p>
          <a:p>
            <a:r>
              <a:rPr lang="en-US" dirty="0"/>
              <a:t>Dr Trevor Jain</a:t>
            </a:r>
          </a:p>
        </p:txBody>
      </p:sp>
      <p:sp>
        <p:nvSpPr>
          <p:cNvPr id="6" name="Slide Number Placeholder 5"/>
          <p:cNvSpPr>
            <a:spLocks noGrp="1"/>
          </p:cNvSpPr>
          <p:nvPr>
            <p:ph type="sldNum" sz="quarter" idx="12"/>
          </p:nvPr>
        </p:nvSpPr>
        <p:spPr/>
        <p:txBody>
          <a:bodyPr/>
          <a:lstStyle/>
          <a:p>
            <a:fld id="{00F43D6D-3A38-4824-B943-F38E95F1B580}" type="slidenum">
              <a:rPr lang="en-US" smtClean="0"/>
              <a:t>15</a:t>
            </a:fld>
            <a:endParaRPr lang="en-US"/>
          </a:p>
        </p:txBody>
      </p:sp>
    </p:spTree>
    <p:extLst>
      <p:ext uri="{BB962C8B-B14F-4D97-AF65-F5344CB8AC3E}">
        <p14:creationId xmlns:p14="http://schemas.microsoft.com/office/powerpoint/2010/main" val="2860670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dirty="0"/>
              <a:t>Disaster Medicine and Crisis Response</a:t>
            </a:r>
          </a:p>
          <a:p>
            <a:r>
              <a:rPr lang="en-US" dirty="0"/>
              <a:t>Dr Trevor Jain</a:t>
            </a:r>
          </a:p>
        </p:txBody>
      </p:sp>
      <p:sp>
        <p:nvSpPr>
          <p:cNvPr id="5" name="Slide Number Placeholder 4"/>
          <p:cNvSpPr>
            <a:spLocks noGrp="1"/>
          </p:cNvSpPr>
          <p:nvPr>
            <p:ph type="sldNum" sz="quarter" idx="12"/>
          </p:nvPr>
        </p:nvSpPr>
        <p:spPr/>
        <p:txBody>
          <a:bodyPr/>
          <a:lstStyle/>
          <a:p>
            <a:fld id="{00F43D6D-3A38-4824-B943-F38E95F1B580}" type="slidenum">
              <a:rPr lang="en-US" smtClean="0"/>
              <a:t>16</a:t>
            </a:fld>
            <a:endParaRPr lang="en-US"/>
          </a:p>
        </p:txBody>
      </p:sp>
      <p:pic>
        <p:nvPicPr>
          <p:cNvPr id="8" name="Content Placeholder 7" descr="Screen Shot 2018-09-04 at 3.24.41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2318" t="-3376" r="2752" b="3376"/>
          <a:stretch/>
        </p:blipFill>
        <p:spPr>
          <a:xfrm>
            <a:off x="609600" y="2286000"/>
            <a:ext cx="8264906" cy="2807773"/>
          </a:xfrm>
        </p:spPr>
      </p:pic>
    </p:spTree>
    <p:extLst>
      <p:ext uri="{BB962C8B-B14F-4D97-AF65-F5344CB8AC3E}">
        <p14:creationId xmlns:p14="http://schemas.microsoft.com/office/powerpoint/2010/main" val="3841705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 Shot 2018-09-04 at 3.25.01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539" b="-1299"/>
          <a:stretch/>
        </p:blipFill>
        <p:spPr>
          <a:xfrm>
            <a:off x="990600" y="1676400"/>
            <a:ext cx="7162800" cy="4771571"/>
          </a:xfrm>
        </p:spPr>
      </p:pic>
      <p:sp>
        <p:nvSpPr>
          <p:cNvPr id="4" name="Footer Placeholder 3"/>
          <p:cNvSpPr>
            <a:spLocks noGrp="1"/>
          </p:cNvSpPr>
          <p:nvPr>
            <p:ph type="ftr" sz="quarter" idx="11"/>
          </p:nvPr>
        </p:nvSpPr>
        <p:spPr/>
        <p:txBody>
          <a:bodyPr/>
          <a:lstStyle/>
          <a:p>
            <a:r>
              <a:rPr lang="en-US" dirty="0"/>
              <a:t>Disaster Medicine and Crisis Response</a:t>
            </a:r>
          </a:p>
          <a:p>
            <a:r>
              <a:rPr lang="en-US" dirty="0"/>
              <a:t>Dr Trevor Jain</a:t>
            </a:r>
          </a:p>
        </p:txBody>
      </p:sp>
      <p:sp>
        <p:nvSpPr>
          <p:cNvPr id="5" name="Slide Number Placeholder 4"/>
          <p:cNvSpPr>
            <a:spLocks noGrp="1"/>
          </p:cNvSpPr>
          <p:nvPr>
            <p:ph type="sldNum" sz="quarter" idx="12"/>
          </p:nvPr>
        </p:nvSpPr>
        <p:spPr/>
        <p:txBody>
          <a:bodyPr/>
          <a:lstStyle/>
          <a:p>
            <a:fld id="{00F43D6D-3A38-4824-B943-F38E95F1B580}" type="slidenum">
              <a:rPr lang="en-US" smtClean="0"/>
              <a:t>17</a:t>
            </a:fld>
            <a:endParaRPr lang="en-US"/>
          </a:p>
        </p:txBody>
      </p:sp>
    </p:spTree>
    <p:extLst>
      <p:ext uri="{BB962C8B-B14F-4D97-AF65-F5344CB8AC3E}">
        <p14:creationId xmlns:p14="http://schemas.microsoft.com/office/powerpoint/2010/main" val="23586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 Shot 2018-09-04 at 3.29.41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479" b="-274"/>
          <a:stretch/>
        </p:blipFill>
        <p:spPr>
          <a:xfrm>
            <a:off x="1828800" y="838200"/>
            <a:ext cx="5791200" cy="5337583"/>
          </a:xfrm>
        </p:spPr>
      </p:pic>
      <p:sp>
        <p:nvSpPr>
          <p:cNvPr id="4" name="Footer Placeholder 3"/>
          <p:cNvSpPr>
            <a:spLocks noGrp="1"/>
          </p:cNvSpPr>
          <p:nvPr>
            <p:ph type="ftr" sz="quarter" idx="11"/>
          </p:nvPr>
        </p:nvSpPr>
        <p:spPr/>
        <p:txBody>
          <a:bodyPr/>
          <a:lstStyle/>
          <a:p>
            <a:r>
              <a:rPr lang="en-US" dirty="0"/>
              <a:t>Disaster Medicine and Crisis Response</a:t>
            </a:r>
          </a:p>
          <a:p>
            <a:r>
              <a:rPr lang="en-US" dirty="0"/>
              <a:t>Dr Trevor Jain</a:t>
            </a:r>
          </a:p>
        </p:txBody>
      </p:sp>
      <p:sp>
        <p:nvSpPr>
          <p:cNvPr id="5" name="Slide Number Placeholder 4"/>
          <p:cNvSpPr>
            <a:spLocks noGrp="1"/>
          </p:cNvSpPr>
          <p:nvPr>
            <p:ph type="sldNum" sz="quarter" idx="12"/>
          </p:nvPr>
        </p:nvSpPr>
        <p:spPr/>
        <p:txBody>
          <a:bodyPr/>
          <a:lstStyle/>
          <a:p>
            <a:fld id="{00F43D6D-3A38-4824-B943-F38E95F1B580}" type="slidenum">
              <a:rPr lang="en-US" smtClean="0"/>
              <a:t>18</a:t>
            </a:fld>
            <a:endParaRPr lang="en-US"/>
          </a:p>
        </p:txBody>
      </p:sp>
    </p:spTree>
    <p:extLst>
      <p:ext uri="{BB962C8B-B14F-4D97-AF65-F5344CB8AC3E}">
        <p14:creationId xmlns:p14="http://schemas.microsoft.com/office/powerpoint/2010/main" val="2786911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Hospital Physical Plant Preparedness</a:t>
            </a:r>
          </a:p>
        </p:txBody>
      </p:sp>
      <p:sp>
        <p:nvSpPr>
          <p:cNvPr id="3" name="Content Placeholder 2"/>
          <p:cNvSpPr>
            <a:spLocks noGrp="1"/>
          </p:cNvSpPr>
          <p:nvPr>
            <p:ph idx="1"/>
          </p:nvPr>
        </p:nvSpPr>
        <p:spPr/>
        <p:txBody>
          <a:bodyPr/>
          <a:lstStyle/>
          <a:p>
            <a:r>
              <a:rPr lang="en-US"/>
              <a:t>Electrical</a:t>
            </a:r>
          </a:p>
          <a:p>
            <a:r>
              <a:rPr lang="en-US"/>
              <a:t>Heating, Ventilation and Air conditioning</a:t>
            </a:r>
          </a:p>
          <a:p>
            <a:r>
              <a:rPr lang="en-US"/>
              <a:t>Water</a:t>
            </a:r>
          </a:p>
          <a:p>
            <a:r>
              <a:rPr lang="en-US"/>
              <a:t>Damage control</a:t>
            </a:r>
          </a:p>
          <a:p>
            <a:r>
              <a:rPr lang="en-US"/>
              <a:t>Supplies</a:t>
            </a:r>
          </a:p>
          <a:p>
            <a:r>
              <a:rPr lang="en-US"/>
              <a:t>Communications</a:t>
            </a:r>
          </a:p>
          <a:p>
            <a:endParaRPr lang="en-US"/>
          </a:p>
        </p:txBody>
      </p:sp>
      <p:sp>
        <p:nvSpPr>
          <p:cNvPr id="4" name="Footer Placeholder 3"/>
          <p:cNvSpPr>
            <a:spLocks noGrp="1"/>
          </p:cNvSpPr>
          <p:nvPr>
            <p:ph type="ftr" sz="quarter" idx="11"/>
          </p:nvPr>
        </p:nvSpPr>
        <p:spPr/>
        <p:txBody>
          <a:bodyPr/>
          <a:lstStyle/>
          <a:p>
            <a:r>
              <a:rPr lang="en-US" dirty="0"/>
              <a:t>Disaster Medicine and Crisis Response</a:t>
            </a:r>
          </a:p>
          <a:p>
            <a:r>
              <a:rPr lang="en-US" dirty="0"/>
              <a:t>Dr Trevor Jain</a:t>
            </a:r>
          </a:p>
        </p:txBody>
      </p:sp>
      <p:sp>
        <p:nvSpPr>
          <p:cNvPr id="5" name="Slide Number Placeholder 4"/>
          <p:cNvSpPr>
            <a:spLocks noGrp="1"/>
          </p:cNvSpPr>
          <p:nvPr>
            <p:ph type="sldNum" sz="quarter" idx="12"/>
          </p:nvPr>
        </p:nvSpPr>
        <p:spPr/>
        <p:txBody>
          <a:bodyPr/>
          <a:lstStyle/>
          <a:p>
            <a:fld id="{00F43D6D-3A38-4824-B943-F38E95F1B580}" type="slidenum">
              <a:rPr lang="en-US" smtClean="0"/>
              <a:t>19</a:t>
            </a:fld>
            <a:endParaRPr lang="en-US"/>
          </a:p>
        </p:txBody>
      </p:sp>
    </p:spTree>
    <p:extLst>
      <p:ext uri="{BB962C8B-B14F-4D97-AF65-F5344CB8AC3E}">
        <p14:creationId xmlns:p14="http://schemas.microsoft.com/office/powerpoint/2010/main" val="3506765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10" name="Content Placeholder 9"/>
          <p:cNvSpPr>
            <a:spLocks noGrp="1"/>
          </p:cNvSpPr>
          <p:nvPr>
            <p:ph sz="half" idx="1"/>
          </p:nvPr>
        </p:nvSpPr>
        <p:spPr/>
        <p:txBody>
          <a:bodyPr>
            <a:normAutofit lnSpcReduction="10000"/>
          </a:bodyPr>
          <a:lstStyle/>
          <a:p>
            <a:r>
              <a:rPr lang="en-US" dirty="0"/>
              <a:t>Low priority</a:t>
            </a:r>
          </a:p>
          <a:p>
            <a:r>
              <a:rPr lang="en-US" dirty="0"/>
              <a:t>Formalized preparedness started in the UK</a:t>
            </a:r>
          </a:p>
          <a:p>
            <a:r>
              <a:rPr lang="en-US" dirty="0"/>
              <a:t>Really gained momentum during WW2</a:t>
            </a:r>
          </a:p>
          <a:p>
            <a:r>
              <a:rPr lang="en-US" dirty="0"/>
              <a:t>UK: 12 regions</a:t>
            </a:r>
          </a:p>
          <a:p>
            <a:r>
              <a:rPr lang="en-US" dirty="0"/>
              <a:t>London 12 Sectors</a:t>
            </a:r>
          </a:p>
          <a:p>
            <a:r>
              <a:rPr lang="en-US" dirty="0"/>
              <a:t>Nurse training act</a:t>
            </a:r>
          </a:p>
          <a:p>
            <a:endParaRPr lang="en-US" dirty="0"/>
          </a:p>
          <a:p>
            <a:endParaRPr lang="en-US" dirty="0"/>
          </a:p>
        </p:txBody>
      </p:sp>
      <p:pic>
        <p:nvPicPr>
          <p:cNvPr id="12" name="Content Placeholder 11" descr="Hospital destroyed.jpg"/>
          <p:cNvPicPr>
            <a:picLocks noGrp="1" noChangeAspect="1"/>
          </p:cNvPicPr>
          <p:nvPr>
            <p:ph sz="half" idx="2"/>
          </p:nvPr>
        </p:nvPicPr>
        <p:blipFill>
          <a:blip r:embed="rId3">
            <a:extLst>
              <a:ext uri="{28A0092B-C50C-407E-A947-70E740481C1C}">
                <a14:useLocalDpi xmlns:a14="http://schemas.microsoft.com/office/drawing/2010/main" val="0"/>
              </a:ext>
            </a:extLst>
          </a:blip>
          <a:srcRect l="21514" r="21514"/>
          <a:stretch>
            <a:fillRect/>
          </a:stretch>
        </p:blipFill>
        <p:spPr/>
      </p:pic>
      <p:sp>
        <p:nvSpPr>
          <p:cNvPr id="4" name="Footer Placeholder 3"/>
          <p:cNvSpPr>
            <a:spLocks noGrp="1"/>
          </p:cNvSpPr>
          <p:nvPr>
            <p:ph type="ftr" sz="quarter" idx="11"/>
          </p:nvPr>
        </p:nvSpPr>
        <p:spPr/>
        <p:txBody>
          <a:bodyPr/>
          <a:lstStyle/>
          <a:p>
            <a:r>
              <a:rPr lang="en-US" dirty="0"/>
              <a:t>Disaster Medicine and Crisis Response     </a:t>
            </a:r>
          </a:p>
          <a:p>
            <a:r>
              <a:rPr lang="en-US" dirty="0"/>
              <a:t>Dr Trevor Jain</a:t>
            </a:r>
          </a:p>
        </p:txBody>
      </p:sp>
      <p:sp>
        <p:nvSpPr>
          <p:cNvPr id="5" name="Slide Number Placeholder 4"/>
          <p:cNvSpPr>
            <a:spLocks noGrp="1"/>
          </p:cNvSpPr>
          <p:nvPr>
            <p:ph type="sldNum" sz="quarter" idx="12"/>
          </p:nvPr>
        </p:nvSpPr>
        <p:spPr/>
        <p:txBody>
          <a:bodyPr/>
          <a:lstStyle/>
          <a:p>
            <a:fld id="{00F43D6D-3A38-4824-B943-F38E95F1B580}" type="slidenum">
              <a:rPr lang="en-US" smtClean="0"/>
              <a:t>2</a:t>
            </a:fld>
            <a:endParaRPr lang="en-US"/>
          </a:p>
        </p:txBody>
      </p:sp>
    </p:spTree>
    <p:extLst>
      <p:ext uri="{BB962C8B-B14F-4D97-AF65-F5344CB8AC3E}">
        <p14:creationId xmlns:p14="http://schemas.microsoft.com/office/powerpoint/2010/main" val="276378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Surge capacity</a:t>
            </a:r>
          </a:p>
        </p:txBody>
      </p:sp>
      <p:sp>
        <p:nvSpPr>
          <p:cNvPr id="3" name="Content Placeholder 2"/>
          <p:cNvSpPr>
            <a:spLocks noGrp="1"/>
          </p:cNvSpPr>
          <p:nvPr>
            <p:ph idx="1"/>
          </p:nvPr>
        </p:nvSpPr>
        <p:spPr/>
        <p:txBody>
          <a:bodyPr/>
          <a:lstStyle/>
          <a:p>
            <a:pPr marL="0" indent="0">
              <a:buNone/>
            </a:pPr>
            <a:r>
              <a:rPr lang="en-US"/>
              <a:t>Capability: To rapidly expand the capacity </a:t>
            </a:r>
            <a:r>
              <a:rPr lang="en-US" err="1"/>
              <a:t>fo</a:t>
            </a:r>
            <a:r>
              <a:rPr lang="en-US"/>
              <a:t> the existing healthcare system including long-term care facilities, community health agencies, acute care facilities, alternate care facilities and public health departments in order to provide triage and subsequent medical care</a:t>
            </a:r>
          </a:p>
        </p:txBody>
      </p:sp>
      <p:sp>
        <p:nvSpPr>
          <p:cNvPr id="4" name="Footer Placeholder 3"/>
          <p:cNvSpPr>
            <a:spLocks noGrp="1"/>
          </p:cNvSpPr>
          <p:nvPr>
            <p:ph type="ftr" sz="quarter" idx="11"/>
          </p:nvPr>
        </p:nvSpPr>
        <p:spPr/>
        <p:txBody>
          <a:bodyPr/>
          <a:lstStyle/>
          <a:p>
            <a:r>
              <a:rPr lang="en-US" dirty="0"/>
              <a:t>Disaster Medicine and Crisis </a:t>
            </a:r>
          </a:p>
          <a:p>
            <a:r>
              <a:rPr lang="en-US" dirty="0"/>
              <a:t> Trevor Jain</a:t>
            </a:r>
          </a:p>
        </p:txBody>
      </p:sp>
      <p:sp>
        <p:nvSpPr>
          <p:cNvPr id="5" name="Slide Number Placeholder 4"/>
          <p:cNvSpPr>
            <a:spLocks noGrp="1"/>
          </p:cNvSpPr>
          <p:nvPr>
            <p:ph type="sldNum" sz="quarter" idx="12"/>
          </p:nvPr>
        </p:nvSpPr>
        <p:spPr/>
        <p:txBody>
          <a:bodyPr/>
          <a:lstStyle/>
          <a:p>
            <a:fld id="{00F43D6D-3A38-4824-B943-F38E95F1B580}" type="slidenum">
              <a:rPr lang="en-US" smtClean="0"/>
              <a:t>20</a:t>
            </a:fld>
            <a:endParaRPr lang="en-US"/>
          </a:p>
        </p:txBody>
      </p:sp>
    </p:spTree>
    <p:extLst>
      <p:ext uri="{BB962C8B-B14F-4D97-AF65-F5344CB8AC3E}">
        <p14:creationId xmlns:p14="http://schemas.microsoft.com/office/powerpoint/2010/main" val="427609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Evacuation</a:t>
            </a:r>
          </a:p>
        </p:txBody>
      </p:sp>
      <p:pic>
        <p:nvPicPr>
          <p:cNvPr id="6" name="Content Placeholder 5" descr="Screen Shot 2018-09-04 at 4.12.34 AM.png"/>
          <p:cNvPicPr>
            <a:picLocks noGrp="1" noChangeAspect="1"/>
          </p:cNvPicPr>
          <p:nvPr>
            <p:ph idx="1"/>
          </p:nvPr>
        </p:nvPicPr>
        <p:blipFill>
          <a:blip r:embed="rId2">
            <a:extLst>
              <a:ext uri="{28A0092B-C50C-407E-A947-70E740481C1C}">
                <a14:useLocalDpi xmlns:a14="http://schemas.microsoft.com/office/drawing/2010/main" val="0"/>
              </a:ext>
            </a:extLst>
          </a:blip>
          <a:srcRect l="2338" r="2338"/>
          <a:stretch>
            <a:fillRect/>
          </a:stretch>
        </p:blipFill>
        <p:spPr/>
      </p:pic>
      <p:sp>
        <p:nvSpPr>
          <p:cNvPr id="4" name="Footer Placeholder 3"/>
          <p:cNvSpPr>
            <a:spLocks noGrp="1"/>
          </p:cNvSpPr>
          <p:nvPr>
            <p:ph type="ftr" sz="quarter" idx="11"/>
          </p:nvPr>
        </p:nvSpPr>
        <p:spPr/>
        <p:txBody>
          <a:bodyPr/>
          <a:lstStyle/>
          <a:p>
            <a:r>
              <a:rPr lang="en-US" dirty="0"/>
              <a:t>Disaster Medicine and Crisis Response</a:t>
            </a:r>
          </a:p>
          <a:p>
            <a:r>
              <a:rPr lang="en-US" dirty="0"/>
              <a:t>Dr Trevor Jain</a:t>
            </a:r>
          </a:p>
        </p:txBody>
      </p:sp>
      <p:sp>
        <p:nvSpPr>
          <p:cNvPr id="5" name="Slide Number Placeholder 4"/>
          <p:cNvSpPr>
            <a:spLocks noGrp="1"/>
          </p:cNvSpPr>
          <p:nvPr>
            <p:ph type="sldNum" sz="quarter" idx="12"/>
          </p:nvPr>
        </p:nvSpPr>
        <p:spPr/>
        <p:txBody>
          <a:bodyPr/>
          <a:lstStyle/>
          <a:p>
            <a:fld id="{00F43D6D-3A38-4824-B943-F38E95F1B580}" type="slidenum">
              <a:rPr lang="en-US" smtClean="0"/>
              <a:t>21</a:t>
            </a:fld>
            <a:endParaRPr lang="en-US"/>
          </a:p>
        </p:txBody>
      </p:sp>
    </p:spTree>
    <p:extLst>
      <p:ext uri="{BB962C8B-B14F-4D97-AF65-F5344CB8AC3E}">
        <p14:creationId xmlns:p14="http://schemas.microsoft.com/office/powerpoint/2010/main" val="1310245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Evacuation</a:t>
            </a:r>
          </a:p>
        </p:txBody>
      </p:sp>
      <p:sp>
        <p:nvSpPr>
          <p:cNvPr id="3" name="Content Placeholder 2"/>
          <p:cNvSpPr>
            <a:spLocks noGrp="1"/>
          </p:cNvSpPr>
          <p:nvPr>
            <p:ph idx="1"/>
          </p:nvPr>
        </p:nvSpPr>
        <p:spPr/>
        <p:txBody>
          <a:bodyPr/>
          <a:lstStyle/>
          <a:p>
            <a:pPr marL="0" indent="0">
              <a:buNone/>
            </a:pPr>
            <a:r>
              <a:rPr lang="en-US"/>
              <a:t>Horizontal versus vertical evacuation</a:t>
            </a:r>
          </a:p>
          <a:p>
            <a:pPr marL="0" indent="0">
              <a:buNone/>
            </a:pPr>
            <a:endParaRPr lang="en-US"/>
          </a:p>
          <a:p>
            <a:pPr marL="0" indent="0">
              <a:buNone/>
            </a:pPr>
            <a:r>
              <a:rPr lang="en-US"/>
              <a:t>Use check lists</a:t>
            </a:r>
          </a:p>
          <a:p>
            <a:pPr marL="0" indent="0">
              <a:buNone/>
            </a:pPr>
            <a:endParaRPr lang="en-US"/>
          </a:p>
          <a:p>
            <a:pPr marL="0" indent="0">
              <a:buNone/>
            </a:pPr>
            <a:r>
              <a:rPr lang="en-US"/>
              <a:t>May have plans for stages and total evacuations</a:t>
            </a:r>
          </a:p>
        </p:txBody>
      </p:sp>
      <p:sp>
        <p:nvSpPr>
          <p:cNvPr id="4" name="Footer Placeholder 3"/>
          <p:cNvSpPr>
            <a:spLocks noGrp="1"/>
          </p:cNvSpPr>
          <p:nvPr>
            <p:ph type="ftr" sz="quarter" idx="11"/>
          </p:nvPr>
        </p:nvSpPr>
        <p:spPr/>
        <p:txBody>
          <a:bodyPr/>
          <a:lstStyle/>
          <a:p>
            <a:r>
              <a:rPr lang="en-US" dirty="0"/>
              <a:t>Disaster Medicine and Crisis Response</a:t>
            </a:r>
          </a:p>
          <a:p>
            <a:r>
              <a:rPr lang="en-US" dirty="0"/>
              <a:t>Dr Trevor Jain</a:t>
            </a:r>
          </a:p>
        </p:txBody>
      </p:sp>
      <p:sp>
        <p:nvSpPr>
          <p:cNvPr id="5" name="Slide Number Placeholder 4"/>
          <p:cNvSpPr>
            <a:spLocks noGrp="1"/>
          </p:cNvSpPr>
          <p:nvPr>
            <p:ph type="sldNum" sz="quarter" idx="12"/>
          </p:nvPr>
        </p:nvSpPr>
        <p:spPr/>
        <p:txBody>
          <a:bodyPr/>
          <a:lstStyle/>
          <a:p>
            <a:fld id="{00F43D6D-3A38-4824-B943-F38E95F1B580}" type="slidenum">
              <a:rPr lang="en-US" smtClean="0"/>
              <a:t>22</a:t>
            </a:fld>
            <a:endParaRPr lang="en-US"/>
          </a:p>
        </p:txBody>
      </p:sp>
    </p:spTree>
    <p:extLst>
      <p:ext uri="{BB962C8B-B14F-4D97-AF65-F5344CB8AC3E}">
        <p14:creationId xmlns:p14="http://schemas.microsoft.com/office/powerpoint/2010/main" val="1974621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are the available resources?</a:t>
            </a:r>
          </a:p>
        </p:txBody>
      </p:sp>
      <p:sp>
        <p:nvSpPr>
          <p:cNvPr id="4" name="Footer Placeholder 3"/>
          <p:cNvSpPr>
            <a:spLocks noGrp="1"/>
          </p:cNvSpPr>
          <p:nvPr>
            <p:ph type="ftr" sz="quarter" idx="11"/>
          </p:nvPr>
        </p:nvSpPr>
        <p:spPr/>
        <p:txBody>
          <a:bodyPr/>
          <a:lstStyle/>
          <a:p>
            <a:r>
              <a:rPr lang="en-US" dirty="0"/>
              <a:t>Disaster Medicine and Crisis Response</a:t>
            </a:r>
          </a:p>
          <a:p>
            <a:r>
              <a:rPr lang="en-US" dirty="0"/>
              <a:t>Dr Trevor Jain</a:t>
            </a:r>
          </a:p>
        </p:txBody>
      </p:sp>
      <p:sp>
        <p:nvSpPr>
          <p:cNvPr id="5" name="Slide Number Placeholder 4"/>
          <p:cNvSpPr>
            <a:spLocks noGrp="1"/>
          </p:cNvSpPr>
          <p:nvPr>
            <p:ph type="sldNum" sz="quarter" idx="12"/>
          </p:nvPr>
        </p:nvSpPr>
        <p:spPr/>
        <p:txBody>
          <a:bodyPr/>
          <a:lstStyle/>
          <a:p>
            <a:fld id="{00F43D6D-3A38-4824-B943-F38E95F1B580}" type="slidenum">
              <a:rPr lang="en-US" smtClean="0"/>
              <a:t>23</a:t>
            </a:fld>
            <a:endParaRPr lang="en-US"/>
          </a:p>
        </p:txBody>
      </p:sp>
      <p:sp>
        <p:nvSpPr>
          <p:cNvPr id="6" name="Segnaposto contenuto 2"/>
          <p:cNvSpPr>
            <a:spLocks noGrp="1"/>
          </p:cNvSpPr>
          <p:nvPr>
            <p:ph idx="1"/>
          </p:nvPr>
        </p:nvSpPr>
        <p:spPr/>
        <p:txBody>
          <a:bodyPr/>
          <a:lstStyle/>
          <a:p>
            <a:r>
              <a:rPr lang="it-IT" b="1">
                <a:solidFill>
                  <a:srgbClr val="FF0000"/>
                </a:solidFill>
                <a:latin typeface="Calibri" charset="0"/>
              </a:rPr>
              <a:t>S</a:t>
            </a:r>
            <a:r>
              <a:rPr lang="it-IT">
                <a:latin typeface="Calibri" charset="0"/>
              </a:rPr>
              <a:t>taff (</a:t>
            </a:r>
            <a:r>
              <a:rPr lang="it-IT" err="1">
                <a:latin typeface="Calibri" charset="0"/>
              </a:rPr>
              <a:t>trained</a:t>
            </a:r>
            <a:r>
              <a:rPr lang="it-IT">
                <a:latin typeface="Calibri" charset="0"/>
              </a:rPr>
              <a:t>, </a:t>
            </a:r>
            <a:r>
              <a:rPr lang="it-IT" err="1">
                <a:latin typeface="Calibri" charset="0"/>
              </a:rPr>
              <a:t>personnel</a:t>
            </a:r>
            <a:r>
              <a:rPr lang="it-IT">
                <a:latin typeface="Calibri" charset="0"/>
              </a:rPr>
              <a:t>, </a:t>
            </a:r>
            <a:r>
              <a:rPr lang="it-IT" err="1">
                <a:latin typeface="Calibri" charset="0"/>
              </a:rPr>
              <a:t>availabilty</a:t>
            </a:r>
            <a:r>
              <a:rPr lang="it-IT">
                <a:latin typeface="Calibri" charset="0"/>
              </a:rPr>
              <a:t>)</a:t>
            </a:r>
          </a:p>
          <a:p>
            <a:r>
              <a:rPr lang="it-IT" b="1" err="1">
                <a:solidFill>
                  <a:srgbClr val="FF0000"/>
                </a:solidFill>
                <a:latin typeface="Calibri" charset="0"/>
              </a:rPr>
              <a:t>S</a:t>
            </a:r>
            <a:r>
              <a:rPr lang="it-IT" err="1">
                <a:latin typeface="Calibri" charset="0"/>
              </a:rPr>
              <a:t>tuff</a:t>
            </a:r>
            <a:r>
              <a:rPr lang="it-IT">
                <a:latin typeface="Calibri" charset="0"/>
              </a:rPr>
              <a:t>  (</a:t>
            </a:r>
            <a:r>
              <a:rPr lang="it-IT" err="1">
                <a:latin typeface="Calibri" charset="0"/>
              </a:rPr>
              <a:t>supply</a:t>
            </a:r>
            <a:r>
              <a:rPr lang="it-IT">
                <a:latin typeface="Calibri" charset="0"/>
              </a:rPr>
              <a:t> </a:t>
            </a:r>
            <a:r>
              <a:rPr lang="it-IT" err="1">
                <a:latin typeface="Calibri" charset="0"/>
              </a:rPr>
              <a:t>chain</a:t>
            </a:r>
            <a:r>
              <a:rPr lang="it-IT">
                <a:latin typeface="Calibri" charset="0"/>
              </a:rPr>
              <a:t>)</a:t>
            </a:r>
          </a:p>
          <a:p>
            <a:r>
              <a:rPr lang="it-IT" b="1">
                <a:solidFill>
                  <a:srgbClr val="FF0000"/>
                </a:solidFill>
                <a:latin typeface="Calibri" charset="0"/>
              </a:rPr>
              <a:t>S</a:t>
            </a:r>
            <a:r>
              <a:rPr lang="it-IT">
                <a:latin typeface="Calibri" charset="0"/>
              </a:rPr>
              <a:t>pace(</a:t>
            </a:r>
            <a:r>
              <a:rPr lang="it-IT" err="1">
                <a:latin typeface="Calibri" charset="0"/>
              </a:rPr>
              <a:t>capacity-critical</a:t>
            </a:r>
            <a:r>
              <a:rPr lang="it-IT">
                <a:latin typeface="Calibri" charset="0"/>
              </a:rPr>
              <a:t> </a:t>
            </a:r>
            <a:r>
              <a:rPr lang="it-IT" err="1">
                <a:latin typeface="Calibri" charset="0"/>
              </a:rPr>
              <a:t>departments</a:t>
            </a:r>
            <a:r>
              <a:rPr lang="it-IT">
                <a:latin typeface="Calibri" charset="0"/>
              </a:rPr>
              <a:t>)</a:t>
            </a:r>
          </a:p>
          <a:p>
            <a:r>
              <a:rPr lang="it-IT" b="1">
                <a:solidFill>
                  <a:srgbClr val="FF0000"/>
                </a:solidFill>
                <a:latin typeface="Calibri" charset="0"/>
              </a:rPr>
              <a:t>S</a:t>
            </a:r>
            <a:r>
              <a:rPr lang="it-IT">
                <a:latin typeface="Calibri" charset="0"/>
              </a:rPr>
              <a:t>ystem (</a:t>
            </a:r>
            <a:r>
              <a:rPr lang="it-IT" err="1">
                <a:latin typeface="Calibri" charset="0"/>
              </a:rPr>
              <a:t>procedures</a:t>
            </a:r>
            <a:r>
              <a:rPr lang="it-IT">
                <a:latin typeface="Calibri" charset="0"/>
              </a:rPr>
              <a:t> and </a:t>
            </a:r>
            <a:r>
              <a:rPr lang="it-IT" err="1">
                <a:latin typeface="Calibri" charset="0"/>
              </a:rPr>
              <a:t>protocols</a:t>
            </a:r>
            <a:r>
              <a:rPr lang="it-IT">
                <a:latin typeface="Calibri" charset="0"/>
              </a:rPr>
              <a:t>)</a:t>
            </a:r>
          </a:p>
          <a:p>
            <a:r>
              <a:rPr lang="it-IT" b="1">
                <a:solidFill>
                  <a:srgbClr val="FF0000"/>
                </a:solidFill>
                <a:latin typeface="Calibri" charset="0"/>
              </a:rPr>
              <a:t>$</a:t>
            </a:r>
            <a:r>
              <a:rPr lang="it-IT">
                <a:latin typeface="Calibri" charset="0"/>
              </a:rPr>
              <a:t> (budget)</a:t>
            </a:r>
          </a:p>
          <a:p>
            <a:endParaRPr lang="it-IT">
              <a:latin typeface="Calibri" charset="0"/>
            </a:endParaRPr>
          </a:p>
        </p:txBody>
      </p:sp>
    </p:spTree>
    <p:extLst>
      <p:ext uri="{BB962C8B-B14F-4D97-AF65-F5344CB8AC3E}">
        <p14:creationId xmlns:p14="http://schemas.microsoft.com/office/powerpoint/2010/main" val="3839397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a:p>
          <a:p>
            <a:pPr marL="0" indent="0">
              <a:buNone/>
            </a:pPr>
            <a:endParaRPr lang="en-US"/>
          </a:p>
          <a:p>
            <a:pPr marL="0" indent="0">
              <a:buNone/>
            </a:pPr>
            <a:r>
              <a:rPr lang="en-US"/>
              <a:t>What information do you need to execute your planned response when the disaster happens?</a:t>
            </a:r>
          </a:p>
        </p:txBody>
      </p:sp>
      <p:sp>
        <p:nvSpPr>
          <p:cNvPr id="4" name="Footer Placeholder 3"/>
          <p:cNvSpPr>
            <a:spLocks noGrp="1"/>
          </p:cNvSpPr>
          <p:nvPr>
            <p:ph type="ftr" sz="quarter" idx="11"/>
          </p:nvPr>
        </p:nvSpPr>
        <p:spPr/>
        <p:txBody>
          <a:bodyPr/>
          <a:lstStyle/>
          <a:p>
            <a:r>
              <a:rPr lang="en-US" dirty="0"/>
              <a:t>Disaster Medicine and Crisis Response</a:t>
            </a:r>
          </a:p>
          <a:p>
            <a:r>
              <a:rPr lang="en-US" dirty="0"/>
              <a:t>Dr Trevor Jain</a:t>
            </a:r>
          </a:p>
        </p:txBody>
      </p:sp>
      <p:sp>
        <p:nvSpPr>
          <p:cNvPr id="5" name="Slide Number Placeholder 4"/>
          <p:cNvSpPr>
            <a:spLocks noGrp="1"/>
          </p:cNvSpPr>
          <p:nvPr>
            <p:ph type="sldNum" sz="quarter" idx="12"/>
          </p:nvPr>
        </p:nvSpPr>
        <p:spPr/>
        <p:txBody>
          <a:bodyPr/>
          <a:lstStyle/>
          <a:p>
            <a:fld id="{00F43D6D-3A38-4824-B943-F38E95F1B580}" type="slidenum">
              <a:rPr lang="en-US" smtClean="0"/>
              <a:t>24</a:t>
            </a:fld>
            <a:endParaRPr lang="en-US"/>
          </a:p>
        </p:txBody>
      </p:sp>
    </p:spTree>
    <p:extLst>
      <p:ext uri="{BB962C8B-B14F-4D97-AF65-F5344CB8AC3E}">
        <p14:creationId xmlns:p14="http://schemas.microsoft.com/office/powerpoint/2010/main" val="3941680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nSpc>
                <a:spcPct val="150000"/>
              </a:lnSpc>
            </a:pPr>
            <a:r>
              <a:rPr lang="en-US">
                <a:latin typeface="Calibri" charset="0"/>
              </a:rPr>
              <a:t>METHANE</a:t>
            </a:r>
          </a:p>
          <a:p>
            <a:pPr>
              <a:lnSpc>
                <a:spcPct val="150000"/>
              </a:lnSpc>
            </a:pPr>
            <a:r>
              <a:rPr lang="en-US">
                <a:latin typeface="Calibri" charset="0"/>
              </a:rPr>
              <a:t>Type of disaster</a:t>
            </a:r>
          </a:p>
          <a:p>
            <a:pPr>
              <a:lnSpc>
                <a:spcPct val="150000"/>
              </a:lnSpc>
            </a:pPr>
            <a:r>
              <a:rPr lang="en-US">
                <a:latin typeface="Calibri" charset="0"/>
              </a:rPr>
              <a:t>Number of critically injured casualties</a:t>
            </a:r>
          </a:p>
          <a:p>
            <a:pPr>
              <a:lnSpc>
                <a:spcPct val="150000"/>
              </a:lnSpc>
            </a:pPr>
            <a:r>
              <a:rPr lang="en-US">
                <a:latin typeface="Calibri" charset="0"/>
              </a:rPr>
              <a:t>Duration of casualty-generating circumstance</a:t>
            </a:r>
          </a:p>
          <a:p>
            <a:pPr>
              <a:lnSpc>
                <a:spcPct val="150000"/>
              </a:lnSpc>
            </a:pPr>
            <a:r>
              <a:rPr lang="en-US">
                <a:latin typeface="Calibri" charset="0"/>
              </a:rPr>
              <a:t>Available infrastructure</a:t>
            </a:r>
          </a:p>
          <a:p>
            <a:pPr>
              <a:lnSpc>
                <a:spcPct val="150000"/>
              </a:lnSpc>
            </a:pPr>
            <a:r>
              <a:rPr lang="en-US">
                <a:latin typeface="Calibri" charset="0"/>
              </a:rPr>
              <a:t>Quantity and duration of additional critical care required</a:t>
            </a:r>
          </a:p>
          <a:p>
            <a:pPr>
              <a:lnSpc>
                <a:spcPct val="150000"/>
              </a:lnSpc>
            </a:pPr>
            <a:r>
              <a:rPr lang="en-US">
                <a:latin typeface="Calibri" charset="0"/>
              </a:rPr>
              <a:t>Interdependencies </a:t>
            </a:r>
          </a:p>
          <a:p>
            <a:endParaRPr lang="en-US"/>
          </a:p>
        </p:txBody>
      </p:sp>
      <p:sp>
        <p:nvSpPr>
          <p:cNvPr id="4" name="Footer Placeholder 3"/>
          <p:cNvSpPr>
            <a:spLocks noGrp="1"/>
          </p:cNvSpPr>
          <p:nvPr>
            <p:ph type="ftr" sz="quarter" idx="11"/>
          </p:nvPr>
        </p:nvSpPr>
        <p:spPr/>
        <p:txBody>
          <a:bodyPr/>
          <a:lstStyle/>
          <a:p>
            <a:r>
              <a:rPr lang="en-US" dirty="0"/>
              <a:t>Disaster Medicine and Crisis Response</a:t>
            </a:r>
          </a:p>
          <a:p>
            <a:r>
              <a:rPr lang="en-US" dirty="0"/>
              <a:t>Dr Trevor Jain</a:t>
            </a:r>
          </a:p>
        </p:txBody>
      </p:sp>
      <p:sp>
        <p:nvSpPr>
          <p:cNvPr id="5" name="Slide Number Placeholder 4"/>
          <p:cNvSpPr>
            <a:spLocks noGrp="1"/>
          </p:cNvSpPr>
          <p:nvPr>
            <p:ph type="sldNum" sz="quarter" idx="12"/>
          </p:nvPr>
        </p:nvSpPr>
        <p:spPr/>
        <p:txBody>
          <a:bodyPr/>
          <a:lstStyle/>
          <a:p>
            <a:fld id="{00F43D6D-3A38-4824-B943-F38E95F1B580}" type="slidenum">
              <a:rPr lang="en-US" smtClean="0"/>
              <a:t>25</a:t>
            </a:fld>
            <a:endParaRPr lang="en-US"/>
          </a:p>
        </p:txBody>
      </p:sp>
    </p:spTree>
    <p:extLst>
      <p:ext uri="{BB962C8B-B14F-4D97-AF65-F5344CB8AC3E}">
        <p14:creationId xmlns:p14="http://schemas.microsoft.com/office/powerpoint/2010/main" val="199290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dirty="0"/>
              <a:t>Disaster Medicine and Crisis Response</a:t>
            </a:r>
          </a:p>
          <a:p>
            <a:r>
              <a:rPr lang="en-US" dirty="0"/>
              <a:t>Dr Trevor Jain</a:t>
            </a:r>
          </a:p>
        </p:txBody>
      </p:sp>
      <p:sp>
        <p:nvSpPr>
          <p:cNvPr id="5" name="Slide Number Placeholder 4"/>
          <p:cNvSpPr>
            <a:spLocks noGrp="1"/>
          </p:cNvSpPr>
          <p:nvPr>
            <p:ph type="sldNum" sz="quarter" idx="12"/>
          </p:nvPr>
        </p:nvSpPr>
        <p:spPr/>
        <p:txBody>
          <a:bodyPr/>
          <a:lstStyle/>
          <a:p>
            <a:fld id="{00F43D6D-3A38-4824-B943-F38E95F1B580}" type="slidenum">
              <a:rPr lang="en-US" smtClean="0"/>
              <a:t>26</a:t>
            </a:fld>
            <a:endParaRPr lang="en-US"/>
          </a:p>
        </p:txBody>
      </p:sp>
      <p:pic>
        <p:nvPicPr>
          <p:cNvPr id="6" name="Picture 1"/>
          <p:cNvPicPr>
            <a:picLocks noGrp="1" noChangeAspect="1"/>
          </p:cNvPicPr>
          <p:nvPr>
            <p:ph idx="1"/>
          </p:nvPr>
        </p:nvPicPr>
        <p:blipFill rotWithShape="1">
          <a:blip r:embed="rId2">
            <a:extLst>
              <a:ext uri="{28A0092B-C50C-407E-A947-70E740481C1C}">
                <a14:useLocalDpi xmlns:a14="http://schemas.microsoft.com/office/drawing/2010/main" val="0"/>
              </a:ext>
            </a:extLst>
          </a:blip>
          <a:srcRect t="1697" b="5434"/>
          <a:stretch/>
        </p:blipFill>
        <p:spPr bwMode="auto">
          <a:xfrm>
            <a:off x="1295400" y="3733800"/>
            <a:ext cx="2514600" cy="2184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2" descr="http://t0.gstatic.com/images?q=tbn:ANd9GcTNtQ2sTSUgKxMMj6f0Lpl3Ag1p8yjzvrdX0wnwPhGlzvhikxzvm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810000"/>
            <a:ext cx="2874963"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p:nvSpPr>
        <p:spPr>
          <a:xfrm>
            <a:off x="609600" y="2667000"/>
            <a:ext cx="4073701" cy="707886"/>
          </a:xfrm>
          <a:prstGeom prst="rect">
            <a:avLst/>
          </a:prstGeom>
          <a:noFill/>
        </p:spPr>
        <p:txBody>
          <a:bodyPr wrap="none" rtlCol="0">
            <a:spAutoFit/>
          </a:bodyPr>
          <a:lstStyle/>
          <a:p>
            <a:r>
              <a:rPr lang="en-US" sz="4000">
                <a:solidFill>
                  <a:srgbClr val="FFFFFF"/>
                </a:solidFill>
                <a:latin typeface="Times New Roman"/>
                <a:cs typeface="Times New Roman"/>
              </a:rPr>
              <a:t>Immediate Actions</a:t>
            </a:r>
            <a:endParaRPr lang="en-US">
              <a:solidFill>
                <a:srgbClr val="FFFFFF"/>
              </a:solidFill>
            </a:endParaRPr>
          </a:p>
        </p:txBody>
      </p:sp>
      <p:sp>
        <p:nvSpPr>
          <p:cNvPr id="9" name="TextBox 8"/>
          <p:cNvSpPr txBox="1"/>
          <p:nvPr/>
        </p:nvSpPr>
        <p:spPr>
          <a:xfrm>
            <a:off x="4876800" y="2667000"/>
            <a:ext cx="3589294" cy="707886"/>
          </a:xfrm>
          <a:prstGeom prst="rect">
            <a:avLst/>
          </a:prstGeom>
          <a:noFill/>
        </p:spPr>
        <p:txBody>
          <a:bodyPr wrap="none" rtlCol="0">
            <a:spAutoFit/>
          </a:bodyPr>
          <a:lstStyle/>
          <a:p>
            <a:r>
              <a:rPr lang="en-US" sz="4000">
                <a:solidFill>
                  <a:srgbClr val="FFFFFF"/>
                </a:solidFill>
                <a:latin typeface="Times New Roman"/>
                <a:cs typeface="Times New Roman"/>
              </a:rPr>
              <a:t>Delayed Actions</a:t>
            </a:r>
            <a:endParaRPr lang="en-US">
              <a:solidFill>
                <a:srgbClr val="FFFFFF"/>
              </a:solidFill>
            </a:endParaRPr>
          </a:p>
        </p:txBody>
      </p:sp>
    </p:spTree>
    <p:extLst>
      <p:ext uri="{BB962C8B-B14F-4D97-AF65-F5344CB8AC3E}">
        <p14:creationId xmlns:p14="http://schemas.microsoft.com/office/powerpoint/2010/main" val="501777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Immediate actions</a:t>
            </a:r>
          </a:p>
        </p:txBody>
      </p:sp>
      <p:sp>
        <p:nvSpPr>
          <p:cNvPr id="3" name="Content Placeholder 2"/>
          <p:cNvSpPr>
            <a:spLocks noGrp="1"/>
          </p:cNvSpPr>
          <p:nvPr>
            <p:ph idx="1"/>
          </p:nvPr>
        </p:nvSpPr>
        <p:spPr/>
        <p:txBody>
          <a:bodyPr/>
          <a:lstStyle/>
          <a:p>
            <a:pPr lvl="1">
              <a:lnSpc>
                <a:spcPct val="150000"/>
              </a:lnSpc>
              <a:spcBef>
                <a:spcPts val="700"/>
              </a:spcBef>
            </a:pPr>
            <a:r>
              <a:rPr lang="en-US">
                <a:latin typeface="Trebuchet MS" charset="0"/>
              </a:rPr>
              <a:t>Clear the emergency department</a:t>
            </a:r>
          </a:p>
          <a:p>
            <a:pPr lvl="1">
              <a:lnSpc>
                <a:spcPct val="150000"/>
              </a:lnSpc>
              <a:spcBef>
                <a:spcPts val="700"/>
              </a:spcBef>
            </a:pPr>
            <a:r>
              <a:rPr lang="en-US">
                <a:latin typeface="Trebuchet MS" charset="0"/>
              </a:rPr>
              <a:t>Cancel elective procedures and admissions</a:t>
            </a:r>
          </a:p>
          <a:p>
            <a:pPr lvl="1">
              <a:lnSpc>
                <a:spcPct val="150000"/>
              </a:lnSpc>
              <a:spcBef>
                <a:spcPts val="700"/>
              </a:spcBef>
            </a:pPr>
            <a:r>
              <a:rPr lang="en-US">
                <a:latin typeface="Trebuchet MS" charset="0"/>
              </a:rPr>
              <a:t>Increase capacity</a:t>
            </a:r>
            <a:endParaRPr lang="it-IT">
              <a:latin typeface="Calibri" charset="0"/>
            </a:endParaRPr>
          </a:p>
          <a:p>
            <a:endParaRPr lang="en-US"/>
          </a:p>
        </p:txBody>
      </p:sp>
      <p:sp>
        <p:nvSpPr>
          <p:cNvPr id="4" name="Footer Placeholder 3"/>
          <p:cNvSpPr>
            <a:spLocks noGrp="1"/>
          </p:cNvSpPr>
          <p:nvPr>
            <p:ph type="ftr" sz="quarter" idx="11"/>
          </p:nvPr>
        </p:nvSpPr>
        <p:spPr/>
        <p:txBody>
          <a:bodyPr/>
          <a:lstStyle/>
          <a:p>
            <a:r>
              <a:rPr lang="en-US" dirty="0"/>
              <a:t>Disaster Medicine and Crisis Response</a:t>
            </a:r>
          </a:p>
          <a:p>
            <a:r>
              <a:rPr lang="en-US" dirty="0"/>
              <a:t>Dr Trevor Jain</a:t>
            </a:r>
          </a:p>
        </p:txBody>
      </p:sp>
      <p:sp>
        <p:nvSpPr>
          <p:cNvPr id="5" name="Slide Number Placeholder 4"/>
          <p:cNvSpPr>
            <a:spLocks noGrp="1"/>
          </p:cNvSpPr>
          <p:nvPr>
            <p:ph type="sldNum" sz="quarter" idx="12"/>
          </p:nvPr>
        </p:nvSpPr>
        <p:spPr/>
        <p:txBody>
          <a:bodyPr/>
          <a:lstStyle/>
          <a:p>
            <a:fld id="{00F43D6D-3A38-4824-B943-F38E95F1B580}" type="slidenum">
              <a:rPr lang="en-US" smtClean="0"/>
              <a:t>27</a:t>
            </a:fld>
            <a:endParaRPr lang="en-US"/>
          </a:p>
        </p:txBody>
      </p:sp>
    </p:spTree>
    <p:extLst>
      <p:ext uri="{BB962C8B-B14F-4D97-AF65-F5344CB8AC3E}">
        <p14:creationId xmlns:p14="http://schemas.microsoft.com/office/powerpoint/2010/main" val="2879496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Delayed Reactions</a:t>
            </a:r>
          </a:p>
        </p:txBody>
      </p:sp>
      <p:sp>
        <p:nvSpPr>
          <p:cNvPr id="3" name="Content Placeholder 2"/>
          <p:cNvSpPr>
            <a:spLocks noGrp="1"/>
          </p:cNvSpPr>
          <p:nvPr>
            <p:ph idx="1"/>
          </p:nvPr>
        </p:nvSpPr>
        <p:spPr/>
        <p:txBody>
          <a:bodyPr/>
          <a:lstStyle/>
          <a:p>
            <a:pPr lvl="1">
              <a:lnSpc>
                <a:spcPct val="150000"/>
              </a:lnSpc>
              <a:spcBef>
                <a:spcPts val="700"/>
              </a:spcBef>
            </a:pPr>
            <a:r>
              <a:rPr lang="en-US">
                <a:solidFill>
                  <a:srgbClr val="FFFFFF"/>
                </a:solidFill>
                <a:latin typeface="Trebuchet MS" charset="0"/>
              </a:rPr>
              <a:t>Early discharge of stable inpatients</a:t>
            </a:r>
          </a:p>
          <a:p>
            <a:pPr lvl="1">
              <a:lnSpc>
                <a:spcPct val="150000"/>
              </a:lnSpc>
              <a:spcBef>
                <a:spcPts val="700"/>
              </a:spcBef>
            </a:pPr>
            <a:r>
              <a:rPr lang="en-US">
                <a:solidFill>
                  <a:srgbClr val="FFFFFF"/>
                </a:solidFill>
                <a:latin typeface="Trebuchet MS" charset="0"/>
              </a:rPr>
              <a:t>Alternative Care Sites</a:t>
            </a:r>
          </a:p>
          <a:p>
            <a:endParaRPr lang="en-US">
              <a:solidFill>
                <a:srgbClr val="FFFFFF"/>
              </a:solidFill>
            </a:endParaRPr>
          </a:p>
        </p:txBody>
      </p:sp>
      <p:sp>
        <p:nvSpPr>
          <p:cNvPr id="4" name="Footer Placeholder 3"/>
          <p:cNvSpPr>
            <a:spLocks noGrp="1"/>
          </p:cNvSpPr>
          <p:nvPr>
            <p:ph type="ftr" sz="quarter" idx="11"/>
          </p:nvPr>
        </p:nvSpPr>
        <p:spPr/>
        <p:txBody>
          <a:bodyPr/>
          <a:lstStyle/>
          <a:p>
            <a:r>
              <a:rPr lang="en-US" dirty="0"/>
              <a:t>Disaster Medicine and Crisis Response</a:t>
            </a:r>
          </a:p>
          <a:p>
            <a:r>
              <a:rPr lang="en-US" dirty="0"/>
              <a:t>Dr Trevor Jain</a:t>
            </a:r>
          </a:p>
        </p:txBody>
      </p:sp>
      <p:sp>
        <p:nvSpPr>
          <p:cNvPr id="5" name="Slide Number Placeholder 4"/>
          <p:cNvSpPr>
            <a:spLocks noGrp="1"/>
          </p:cNvSpPr>
          <p:nvPr>
            <p:ph type="sldNum" sz="quarter" idx="12"/>
          </p:nvPr>
        </p:nvSpPr>
        <p:spPr/>
        <p:txBody>
          <a:bodyPr/>
          <a:lstStyle/>
          <a:p>
            <a:fld id="{00F43D6D-3A38-4824-B943-F38E95F1B580}" type="slidenum">
              <a:rPr lang="en-US" smtClean="0"/>
              <a:t>28</a:t>
            </a:fld>
            <a:endParaRPr lang="en-US"/>
          </a:p>
        </p:txBody>
      </p:sp>
    </p:spTree>
    <p:extLst>
      <p:ext uri="{BB962C8B-B14F-4D97-AF65-F5344CB8AC3E}">
        <p14:creationId xmlns:p14="http://schemas.microsoft.com/office/powerpoint/2010/main" val="1687431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Flux of victims</a:t>
            </a:r>
          </a:p>
        </p:txBody>
      </p:sp>
      <p:sp>
        <p:nvSpPr>
          <p:cNvPr id="4" name="Footer Placeholder 3"/>
          <p:cNvSpPr>
            <a:spLocks noGrp="1"/>
          </p:cNvSpPr>
          <p:nvPr>
            <p:ph type="ftr" sz="quarter" idx="11"/>
          </p:nvPr>
        </p:nvSpPr>
        <p:spPr/>
        <p:txBody>
          <a:bodyPr/>
          <a:lstStyle/>
          <a:p>
            <a:r>
              <a:rPr lang="en-US" dirty="0"/>
              <a:t>Disaster Medicine and Crisis Response</a:t>
            </a:r>
          </a:p>
          <a:p>
            <a:r>
              <a:rPr lang="en-US" dirty="0"/>
              <a:t>Dr Trevor Jain</a:t>
            </a:r>
          </a:p>
        </p:txBody>
      </p:sp>
      <p:sp>
        <p:nvSpPr>
          <p:cNvPr id="5" name="Slide Number Placeholder 4"/>
          <p:cNvSpPr>
            <a:spLocks noGrp="1"/>
          </p:cNvSpPr>
          <p:nvPr>
            <p:ph type="sldNum" sz="quarter" idx="12"/>
          </p:nvPr>
        </p:nvSpPr>
        <p:spPr/>
        <p:txBody>
          <a:bodyPr/>
          <a:lstStyle/>
          <a:p>
            <a:fld id="{00F43D6D-3A38-4824-B943-F38E95F1B580}" type="slidenum">
              <a:rPr lang="en-US" smtClean="0"/>
              <a:t>29</a:t>
            </a:fld>
            <a:endParaRPr lang="en-US"/>
          </a:p>
        </p:txBody>
      </p:sp>
      <p:sp>
        <p:nvSpPr>
          <p:cNvPr id="6" name="Segnaposto contenuto 6"/>
          <p:cNvSpPr txBox="1">
            <a:spLocks noGrp="1"/>
          </p:cNvSpPr>
          <p:nvPr>
            <p:ph idx="1"/>
          </p:nvPr>
        </p:nvSpPr>
        <p:spPr>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8" indent="0" eaLnBrk="1" hangingPunct="1">
              <a:spcBef>
                <a:spcPts val="800"/>
              </a:spcBef>
              <a:buClr>
                <a:srgbClr val="FF0000"/>
              </a:buClr>
              <a:buSzPct val="75000"/>
              <a:buFont typeface="Arial" panose="020B0604020202020204" pitchFamily="34" charset="0"/>
              <a:buNone/>
              <a:defRPr/>
            </a:pPr>
            <a:r>
              <a:rPr lang="it-IT" b="1">
                <a:solidFill>
                  <a:srgbClr val="FFFFFF"/>
                </a:solidFill>
                <a:latin typeface="Times New Roman"/>
                <a:cs typeface="Times New Roman"/>
              </a:rPr>
              <a:t>First </a:t>
            </a:r>
            <a:r>
              <a:rPr lang="it-IT" b="1" err="1">
                <a:solidFill>
                  <a:srgbClr val="FFFFFF"/>
                </a:solidFill>
                <a:latin typeface="Times New Roman"/>
                <a:cs typeface="Times New Roman"/>
              </a:rPr>
              <a:t>wave</a:t>
            </a:r>
            <a:endParaRPr lang="it-IT" b="1">
              <a:solidFill>
                <a:srgbClr val="FFFFFF"/>
              </a:solidFill>
              <a:latin typeface="Times New Roman"/>
              <a:cs typeface="Times New Roman"/>
            </a:endParaRPr>
          </a:p>
          <a:p>
            <a:pPr lvl="2" eaLnBrk="1" hangingPunct="1">
              <a:spcBef>
                <a:spcPts val="600"/>
              </a:spcBef>
              <a:buSzPct val="65000"/>
              <a:defRPr/>
            </a:pPr>
            <a:r>
              <a:rPr lang="en-US" sz="2400">
                <a:solidFill>
                  <a:srgbClr val="FFFFFF"/>
                </a:solidFill>
                <a:latin typeface="Times New Roman"/>
                <a:cs typeface="Times New Roman"/>
              </a:rPr>
              <a:t>minor injuries</a:t>
            </a:r>
          </a:p>
          <a:p>
            <a:pPr lvl="2" eaLnBrk="1" hangingPunct="1">
              <a:spcBef>
                <a:spcPts val="600"/>
              </a:spcBef>
              <a:buSzPct val="65000"/>
              <a:defRPr/>
            </a:pPr>
            <a:r>
              <a:rPr lang="en-US" sz="2400">
                <a:solidFill>
                  <a:srgbClr val="FFFFFF"/>
                </a:solidFill>
                <a:latin typeface="Times New Roman"/>
                <a:cs typeface="Times New Roman"/>
              </a:rPr>
              <a:t>to the nearest hospital</a:t>
            </a:r>
          </a:p>
          <a:p>
            <a:pPr lvl="2" eaLnBrk="1" hangingPunct="1">
              <a:spcBef>
                <a:spcPts val="600"/>
              </a:spcBef>
              <a:buSzPct val="65000"/>
              <a:defRPr/>
            </a:pPr>
            <a:r>
              <a:rPr lang="en-US" sz="2400">
                <a:solidFill>
                  <a:srgbClr val="FFFFFF"/>
                </a:solidFill>
                <a:latin typeface="Times New Roman"/>
                <a:cs typeface="Times New Roman"/>
              </a:rPr>
              <a:t>overcrowd in ER</a:t>
            </a:r>
          </a:p>
          <a:p>
            <a:pPr marL="914400" lvl="2" indent="0" eaLnBrk="1" hangingPunct="1">
              <a:spcBef>
                <a:spcPts val="600"/>
              </a:spcBef>
              <a:buSzPct val="65000"/>
              <a:buFont typeface="Arial" panose="020B0604020202020204" pitchFamily="34" charset="0"/>
              <a:buNone/>
              <a:defRPr/>
            </a:pPr>
            <a:endParaRPr lang="it-IT" sz="2400">
              <a:solidFill>
                <a:srgbClr val="FFFFFF"/>
              </a:solidFill>
              <a:latin typeface="Times New Roman"/>
              <a:cs typeface="Times New Roman"/>
            </a:endParaRPr>
          </a:p>
          <a:p>
            <a:pPr marL="0" indent="0" algn="ctr">
              <a:buFont typeface="Arial" panose="020B0604020202020204" pitchFamily="34" charset="0"/>
              <a:buNone/>
              <a:defRPr/>
            </a:pPr>
            <a:r>
              <a:rPr lang="en-GB" b="1">
                <a:solidFill>
                  <a:srgbClr val="FFFFFF"/>
                </a:solidFill>
                <a:latin typeface="Times New Roman"/>
                <a:cs typeface="Times New Roman"/>
              </a:rPr>
              <a:t>+</a:t>
            </a:r>
          </a:p>
          <a:p>
            <a:pPr marL="0" indent="0" algn="ctr">
              <a:buFont typeface="Arial" panose="020B0604020202020204" pitchFamily="34" charset="0"/>
              <a:buNone/>
              <a:defRPr/>
            </a:pPr>
            <a:endParaRPr lang="en-GB" b="1">
              <a:solidFill>
                <a:srgbClr val="FFFFFF"/>
              </a:solidFill>
              <a:latin typeface="Times New Roman"/>
              <a:cs typeface="Times New Roman"/>
            </a:endParaRPr>
          </a:p>
          <a:p>
            <a:pPr marL="0" indent="0" algn="ctr">
              <a:buFont typeface="Arial" panose="020B0604020202020204" pitchFamily="34" charset="0"/>
              <a:buNone/>
              <a:defRPr/>
            </a:pPr>
            <a:endParaRPr lang="en-GB" b="1">
              <a:solidFill>
                <a:srgbClr val="FFFFFF"/>
              </a:solidFill>
              <a:latin typeface="Times New Roman"/>
              <a:cs typeface="Times New Roman"/>
            </a:endParaRPr>
          </a:p>
          <a:p>
            <a:pPr marL="0" indent="0" algn="ctr">
              <a:buFont typeface="Arial" panose="020B0604020202020204" pitchFamily="34" charset="0"/>
              <a:buNone/>
              <a:defRPr/>
            </a:pPr>
            <a:r>
              <a:rPr lang="en-GB" b="1">
                <a:solidFill>
                  <a:srgbClr val="FFFFFF"/>
                </a:solidFill>
                <a:latin typeface="Times New Roman"/>
                <a:cs typeface="Times New Roman"/>
              </a:rPr>
              <a:t>Regular business at ER!!!</a:t>
            </a:r>
          </a:p>
        </p:txBody>
      </p:sp>
      <p:pic>
        <p:nvPicPr>
          <p:cNvPr id="7" name="Picture 2" descr="MPj040329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286000"/>
            <a:ext cx="4430713" cy="295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6643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a:t>History</a:t>
            </a:r>
          </a:p>
        </p:txBody>
      </p:sp>
      <p:sp>
        <p:nvSpPr>
          <p:cNvPr id="10" name="Text Placeholder 9"/>
          <p:cNvSpPr>
            <a:spLocks noGrp="1"/>
          </p:cNvSpPr>
          <p:nvPr>
            <p:ph type="body" idx="1"/>
          </p:nvPr>
        </p:nvSpPr>
        <p:spPr/>
        <p:txBody>
          <a:bodyPr/>
          <a:lstStyle/>
          <a:p>
            <a:r>
              <a:rPr lang="en-US"/>
              <a:t>Cold War</a:t>
            </a:r>
          </a:p>
        </p:txBody>
      </p:sp>
      <p:sp>
        <p:nvSpPr>
          <p:cNvPr id="11" name="Content Placeholder 10"/>
          <p:cNvSpPr>
            <a:spLocks noGrp="1"/>
          </p:cNvSpPr>
          <p:nvPr>
            <p:ph sz="half" idx="2"/>
          </p:nvPr>
        </p:nvSpPr>
        <p:spPr/>
        <p:txBody>
          <a:bodyPr/>
          <a:lstStyle/>
          <a:p>
            <a:r>
              <a:rPr lang="en-US"/>
              <a:t>Civil defense act Congress focused on massive CRBN casualties</a:t>
            </a:r>
          </a:p>
          <a:p>
            <a:r>
              <a:rPr lang="en-US"/>
              <a:t>Created field hospitals allowing for ½ million surge capacity</a:t>
            </a:r>
          </a:p>
          <a:p>
            <a:r>
              <a:rPr lang="en-US"/>
              <a:t>Allowed a 7,800 operating rooms</a:t>
            </a:r>
          </a:p>
          <a:p>
            <a:endParaRPr lang="en-US"/>
          </a:p>
        </p:txBody>
      </p:sp>
      <p:sp>
        <p:nvSpPr>
          <p:cNvPr id="12" name="Text Placeholder 11"/>
          <p:cNvSpPr>
            <a:spLocks noGrp="1"/>
          </p:cNvSpPr>
          <p:nvPr>
            <p:ph type="body" sz="quarter" idx="3"/>
          </p:nvPr>
        </p:nvSpPr>
        <p:spPr/>
        <p:txBody>
          <a:bodyPr/>
          <a:lstStyle/>
          <a:p>
            <a:r>
              <a:rPr lang="en-US"/>
              <a:t>Modern Era</a:t>
            </a:r>
          </a:p>
        </p:txBody>
      </p:sp>
      <p:sp>
        <p:nvSpPr>
          <p:cNvPr id="13" name="Content Placeholder 12"/>
          <p:cNvSpPr>
            <a:spLocks noGrp="1"/>
          </p:cNvSpPr>
          <p:nvPr>
            <p:ph sz="quarter" idx="4"/>
          </p:nvPr>
        </p:nvSpPr>
        <p:spPr/>
        <p:txBody>
          <a:bodyPr/>
          <a:lstStyle/>
          <a:p>
            <a:r>
              <a:rPr lang="en-US"/>
              <a:t>Center for public Health Preparedness required physician knowledge of </a:t>
            </a:r>
          </a:p>
          <a:p>
            <a:pPr lvl="1"/>
            <a:r>
              <a:rPr lang="en-US"/>
              <a:t>Triage protocol</a:t>
            </a:r>
          </a:p>
          <a:p>
            <a:pPr lvl="1"/>
            <a:r>
              <a:rPr lang="en-US"/>
              <a:t>Antidotes and vaccines</a:t>
            </a:r>
          </a:p>
          <a:p>
            <a:pPr lvl="1"/>
            <a:r>
              <a:rPr lang="en-US"/>
              <a:t>Community resource linking</a:t>
            </a:r>
          </a:p>
          <a:p>
            <a:pPr lvl="1"/>
            <a:r>
              <a:rPr lang="en-US"/>
              <a:t>Assess and implement a local disaster plan</a:t>
            </a:r>
          </a:p>
          <a:p>
            <a:pPr lvl="1"/>
            <a:r>
              <a:rPr lang="en-US"/>
              <a:t>Patient information</a:t>
            </a:r>
          </a:p>
          <a:p>
            <a:pPr lvl="1"/>
            <a:r>
              <a:rPr lang="en-US"/>
              <a:t>Ethics and rationing</a:t>
            </a:r>
          </a:p>
        </p:txBody>
      </p:sp>
      <p:sp>
        <p:nvSpPr>
          <p:cNvPr id="5" name="Footer Placeholder 4"/>
          <p:cNvSpPr>
            <a:spLocks noGrp="1"/>
          </p:cNvSpPr>
          <p:nvPr>
            <p:ph type="ftr" sz="quarter" idx="11"/>
          </p:nvPr>
        </p:nvSpPr>
        <p:spPr/>
        <p:txBody>
          <a:bodyPr/>
          <a:lstStyle/>
          <a:p>
            <a:r>
              <a:rPr lang="en-US" dirty="0"/>
              <a:t>Disaster Medicine and Crisis Response</a:t>
            </a:r>
          </a:p>
          <a:p>
            <a:r>
              <a:rPr lang="en-US" dirty="0"/>
              <a:t>Dr Trevor Jain</a:t>
            </a:r>
          </a:p>
        </p:txBody>
      </p:sp>
      <p:sp>
        <p:nvSpPr>
          <p:cNvPr id="6" name="Slide Number Placeholder 5"/>
          <p:cNvSpPr>
            <a:spLocks noGrp="1"/>
          </p:cNvSpPr>
          <p:nvPr>
            <p:ph type="sldNum" sz="quarter" idx="12"/>
          </p:nvPr>
        </p:nvSpPr>
        <p:spPr/>
        <p:txBody>
          <a:bodyPr/>
          <a:lstStyle/>
          <a:p>
            <a:fld id="{00F43D6D-3A38-4824-B943-F38E95F1B580}" type="slidenum">
              <a:rPr lang="en-US" smtClean="0"/>
              <a:t>3</a:t>
            </a:fld>
            <a:endParaRPr lang="en-US"/>
          </a:p>
        </p:txBody>
      </p:sp>
    </p:spTree>
    <p:extLst>
      <p:ext uri="{BB962C8B-B14F-4D97-AF65-F5344CB8AC3E}">
        <p14:creationId xmlns:p14="http://schemas.microsoft.com/office/powerpoint/2010/main" val="3438537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Flux of victims</a:t>
            </a:r>
          </a:p>
        </p:txBody>
      </p:sp>
      <p:sp>
        <p:nvSpPr>
          <p:cNvPr id="4" name="Footer Placeholder 3"/>
          <p:cNvSpPr>
            <a:spLocks noGrp="1"/>
          </p:cNvSpPr>
          <p:nvPr>
            <p:ph type="ftr" sz="quarter" idx="11"/>
          </p:nvPr>
        </p:nvSpPr>
        <p:spPr/>
        <p:txBody>
          <a:bodyPr/>
          <a:lstStyle/>
          <a:p>
            <a:r>
              <a:rPr lang="en-US" dirty="0"/>
              <a:t>Disaster Medicine and Crisis Response</a:t>
            </a:r>
          </a:p>
          <a:p>
            <a:r>
              <a:rPr lang="en-US" dirty="0"/>
              <a:t>Dr Trevor Jain</a:t>
            </a:r>
          </a:p>
        </p:txBody>
      </p:sp>
      <p:sp>
        <p:nvSpPr>
          <p:cNvPr id="5" name="Slide Number Placeholder 4"/>
          <p:cNvSpPr>
            <a:spLocks noGrp="1"/>
          </p:cNvSpPr>
          <p:nvPr>
            <p:ph type="sldNum" sz="quarter" idx="12"/>
          </p:nvPr>
        </p:nvSpPr>
        <p:spPr/>
        <p:txBody>
          <a:bodyPr/>
          <a:lstStyle/>
          <a:p>
            <a:fld id="{00F43D6D-3A38-4824-B943-F38E95F1B580}" type="slidenum">
              <a:rPr lang="en-US" smtClean="0"/>
              <a:t>30</a:t>
            </a:fld>
            <a:endParaRPr lang="en-US"/>
          </a:p>
        </p:txBody>
      </p:sp>
      <p:sp>
        <p:nvSpPr>
          <p:cNvPr id="6" name="Segnaposto contenuto 2"/>
          <p:cNvSpPr>
            <a:spLocks noGrp="1"/>
          </p:cNvSpPr>
          <p:nvPr>
            <p:ph idx="1"/>
          </p:nvPr>
        </p:nvSpPr>
        <p:spPr/>
        <p:txBody>
          <a:bodyPr/>
          <a:lstStyle/>
          <a:p>
            <a:pPr marL="1588" indent="0" eaLnBrk="1" hangingPunct="1">
              <a:spcBef>
                <a:spcPts val="800"/>
              </a:spcBef>
              <a:buClr>
                <a:srgbClr val="FF0000"/>
              </a:buClr>
              <a:buSzPct val="75000"/>
              <a:buFont typeface="Arial" panose="020B0604020202020204" pitchFamily="34" charset="0"/>
              <a:buNone/>
              <a:defRPr/>
            </a:pPr>
            <a:r>
              <a:rPr lang="it-IT" b="1">
                <a:solidFill>
                  <a:srgbClr val="FFFFFF"/>
                </a:solidFill>
                <a:ea typeface="+mn-ea"/>
                <a:cs typeface="+mn-cs"/>
              </a:rPr>
              <a:t>Second </a:t>
            </a:r>
            <a:r>
              <a:rPr lang="it-IT" b="1" err="1">
                <a:solidFill>
                  <a:srgbClr val="FFFFFF"/>
                </a:solidFill>
                <a:ea typeface="+mn-ea"/>
                <a:cs typeface="+mn-cs"/>
              </a:rPr>
              <a:t>wave</a:t>
            </a:r>
            <a:endParaRPr lang="it-IT" b="1">
              <a:solidFill>
                <a:srgbClr val="FFFFFF"/>
              </a:solidFill>
              <a:ea typeface="+mn-ea"/>
              <a:cs typeface="+mn-cs"/>
            </a:endParaRPr>
          </a:p>
          <a:p>
            <a:pPr marL="801688" lvl="4" indent="-342900" eaLnBrk="1" hangingPunct="1">
              <a:spcBef>
                <a:spcPts val="800"/>
              </a:spcBef>
              <a:buSzPct val="75000"/>
              <a:buFont typeface="Arial" panose="020B0604020202020204" pitchFamily="34" charset="0"/>
              <a:buChar char="•"/>
              <a:defRPr/>
            </a:pPr>
            <a:r>
              <a:rPr lang="it-IT" sz="2400">
                <a:solidFill>
                  <a:srgbClr val="FFFFFF"/>
                </a:solidFill>
                <a:ea typeface="+mn-ea"/>
              </a:rPr>
              <a:t>severe </a:t>
            </a:r>
            <a:r>
              <a:rPr lang="it-IT" sz="2400" err="1">
                <a:solidFill>
                  <a:srgbClr val="FFFFFF"/>
                </a:solidFill>
                <a:ea typeface="+mn-ea"/>
              </a:rPr>
              <a:t>injuries</a:t>
            </a:r>
            <a:r>
              <a:rPr lang="it-IT" sz="2400" b="1">
                <a:solidFill>
                  <a:srgbClr val="FFFFFF"/>
                </a:solidFill>
                <a:ea typeface="+mn-ea"/>
              </a:rPr>
              <a:t> </a:t>
            </a:r>
            <a:r>
              <a:rPr lang="it-IT" sz="2400">
                <a:solidFill>
                  <a:srgbClr val="FFFFFF"/>
                </a:solidFill>
                <a:ea typeface="+mn-ea"/>
              </a:rPr>
              <a:t>(</a:t>
            </a:r>
            <a:r>
              <a:rPr lang="it-IT" sz="2400" err="1">
                <a:solidFill>
                  <a:srgbClr val="FFFFFF"/>
                </a:solidFill>
                <a:ea typeface="+mn-ea"/>
              </a:rPr>
              <a:t>mainly</a:t>
            </a:r>
            <a:r>
              <a:rPr lang="it-IT" sz="2400">
                <a:solidFill>
                  <a:srgbClr val="FFFFFF"/>
                </a:solidFill>
                <a:ea typeface="+mn-ea"/>
              </a:rPr>
              <a:t> </a:t>
            </a:r>
            <a:r>
              <a:rPr lang="it-IT" sz="2400" err="1">
                <a:solidFill>
                  <a:srgbClr val="FFFFFF"/>
                </a:solidFill>
                <a:ea typeface="+mn-ea"/>
              </a:rPr>
              <a:t>triaged</a:t>
            </a:r>
            <a:r>
              <a:rPr lang="it-IT" sz="2400">
                <a:solidFill>
                  <a:srgbClr val="FFFFFF"/>
                </a:solidFill>
                <a:ea typeface="+mn-ea"/>
              </a:rPr>
              <a:t> </a:t>
            </a:r>
            <a:r>
              <a:rPr lang="it-IT" sz="2400" err="1">
                <a:solidFill>
                  <a:srgbClr val="FFFFFF"/>
                </a:solidFill>
                <a:ea typeface="+mn-ea"/>
              </a:rPr>
              <a:t>at</a:t>
            </a:r>
            <a:r>
              <a:rPr lang="it-IT" sz="2400">
                <a:solidFill>
                  <a:srgbClr val="FFFFFF"/>
                </a:solidFill>
                <a:ea typeface="+mn-ea"/>
              </a:rPr>
              <a:t> scene or in AMP)</a:t>
            </a:r>
          </a:p>
          <a:p>
            <a:pPr marL="1588" indent="0" eaLnBrk="1" hangingPunct="1">
              <a:spcBef>
                <a:spcPts val="800"/>
              </a:spcBef>
              <a:buClr>
                <a:srgbClr val="FF0000"/>
              </a:buClr>
              <a:buSzPct val="75000"/>
              <a:buFont typeface="Arial" panose="020B0604020202020204" pitchFamily="34" charset="0"/>
              <a:buNone/>
              <a:defRPr/>
            </a:pPr>
            <a:endParaRPr lang="it-IT" b="1">
              <a:solidFill>
                <a:srgbClr val="FFFFFF"/>
              </a:solidFill>
              <a:ea typeface="+mn-ea"/>
              <a:cs typeface="+mn-cs"/>
            </a:endParaRPr>
          </a:p>
          <a:p>
            <a:pPr marL="1588" indent="0" eaLnBrk="1" hangingPunct="1">
              <a:spcBef>
                <a:spcPts val="800"/>
              </a:spcBef>
              <a:buClr>
                <a:srgbClr val="FF0000"/>
              </a:buClr>
              <a:buSzPct val="75000"/>
              <a:buFont typeface="Arial" panose="020B0604020202020204" pitchFamily="34" charset="0"/>
              <a:buNone/>
              <a:defRPr/>
            </a:pPr>
            <a:r>
              <a:rPr lang="it-IT" b="1">
                <a:solidFill>
                  <a:srgbClr val="FFFFFF"/>
                </a:solidFill>
                <a:ea typeface="+mn-ea"/>
                <a:cs typeface="+mn-cs"/>
              </a:rPr>
              <a:t>Third </a:t>
            </a:r>
            <a:r>
              <a:rPr lang="it-IT" b="1" err="1">
                <a:solidFill>
                  <a:srgbClr val="FFFFFF"/>
                </a:solidFill>
                <a:ea typeface="+mn-ea"/>
                <a:cs typeface="+mn-cs"/>
              </a:rPr>
              <a:t>wave</a:t>
            </a:r>
            <a:endParaRPr lang="it-IT" b="1">
              <a:solidFill>
                <a:srgbClr val="FFFFFF"/>
              </a:solidFill>
              <a:ea typeface="+mn-ea"/>
              <a:cs typeface="+mn-cs"/>
            </a:endParaRPr>
          </a:p>
          <a:p>
            <a:pPr marL="801688" lvl="1" indent="-342900" eaLnBrk="1" hangingPunct="1">
              <a:spcBef>
                <a:spcPts val="800"/>
              </a:spcBef>
              <a:buSzPct val="75000"/>
              <a:buFont typeface="Arial" panose="020B0604020202020204" pitchFamily="34" charset="0"/>
              <a:buChar char="•"/>
              <a:defRPr/>
            </a:pPr>
            <a:r>
              <a:rPr lang="it-IT">
                <a:solidFill>
                  <a:srgbClr val="FFFFFF"/>
                </a:solidFill>
                <a:ea typeface="+mn-ea"/>
              </a:rPr>
              <a:t>minor </a:t>
            </a:r>
            <a:r>
              <a:rPr lang="it-IT" err="1">
                <a:solidFill>
                  <a:srgbClr val="FFFFFF"/>
                </a:solidFill>
                <a:ea typeface="+mn-ea"/>
              </a:rPr>
              <a:t>injuries</a:t>
            </a:r>
            <a:r>
              <a:rPr lang="it-IT">
                <a:solidFill>
                  <a:srgbClr val="FFFFFF"/>
                </a:solidFill>
                <a:ea typeface="+mn-ea"/>
              </a:rPr>
              <a:t> (</a:t>
            </a:r>
            <a:r>
              <a:rPr lang="it-IT" err="1">
                <a:solidFill>
                  <a:srgbClr val="FFFFFF"/>
                </a:solidFill>
                <a:ea typeface="+mn-ea"/>
              </a:rPr>
              <a:t>emotional</a:t>
            </a:r>
            <a:r>
              <a:rPr lang="it-IT">
                <a:solidFill>
                  <a:srgbClr val="FFFFFF"/>
                </a:solidFill>
                <a:ea typeface="+mn-ea"/>
              </a:rPr>
              <a:t> stress)</a:t>
            </a:r>
          </a:p>
          <a:p>
            <a:pPr>
              <a:buFont typeface="Arial" panose="020B0604020202020204" pitchFamily="34" charset="0"/>
              <a:buChar char="•"/>
              <a:defRPr/>
            </a:pPr>
            <a:endParaRPr lang="it-IT">
              <a:solidFill>
                <a:srgbClr val="FFFFFF"/>
              </a:solidFill>
              <a:ea typeface="+mn-ea"/>
              <a:cs typeface="+mn-cs"/>
            </a:endParaRPr>
          </a:p>
        </p:txBody>
      </p:sp>
    </p:spTree>
    <p:extLst>
      <p:ext uri="{BB962C8B-B14F-4D97-AF65-F5344CB8AC3E}">
        <p14:creationId xmlns:p14="http://schemas.microsoft.com/office/powerpoint/2010/main" val="3446248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dirty="0"/>
              <a:t>Disaster Medicine and Crisis Response</a:t>
            </a:r>
          </a:p>
          <a:p>
            <a:r>
              <a:rPr lang="en-US" dirty="0"/>
              <a:t>Dr Trevor Jain</a:t>
            </a:r>
          </a:p>
        </p:txBody>
      </p:sp>
      <p:sp>
        <p:nvSpPr>
          <p:cNvPr id="5" name="Slide Number Placeholder 4"/>
          <p:cNvSpPr>
            <a:spLocks noGrp="1"/>
          </p:cNvSpPr>
          <p:nvPr>
            <p:ph type="sldNum" sz="quarter" idx="12"/>
          </p:nvPr>
        </p:nvSpPr>
        <p:spPr/>
        <p:txBody>
          <a:bodyPr/>
          <a:lstStyle/>
          <a:p>
            <a:fld id="{00F43D6D-3A38-4824-B943-F38E95F1B580}" type="slidenum">
              <a:rPr lang="en-US" smtClean="0"/>
              <a:t>31</a:t>
            </a:fld>
            <a:endParaRPr lang="en-US"/>
          </a:p>
        </p:txBody>
      </p:sp>
      <p:pic>
        <p:nvPicPr>
          <p:cNvPr id="6" name="Picture 1"/>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2" b="-7075"/>
          <a:stretch/>
        </p:blipFill>
        <p:spPr>
          <a:xfrm>
            <a:off x="1676400" y="1143000"/>
            <a:ext cx="6096000" cy="5370285"/>
          </a:xfrm>
          <a:noFill/>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20899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Font typeface="Arial" charset="0"/>
              <a:buNone/>
            </a:pPr>
            <a:r>
              <a:rPr lang="en-US">
                <a:solidFill>
                  <a:srgbClr val="FFFFFF"/>
                </a:solidFill>
                <a:latin typeface="Calibri" charset="0"/>
              </a:rPr>
              <a:t>Do not forget:</a:t>
            </a:r>
          </a:p>
          <a:p>
            <a:pPr marL="0" indent="0" algn="ctr">
              <a:buFont typeface="Arial" charset="0"/>
              <a:buNone/>
            </a:pPr>
            <a:endParaRPr lang="en-US">
              <a:solidFill>
                <a:srgbClr val="FFFFFF"/>
              </a:solidFill>
              <a:latin typeface="Calibri" charset="0"/>
            </a:endParaRPr>
          </a:p>
          <a:p>
            <a:pPr marL="0" indent="0" algn="ctr">
              <a:buFont typeface="Arial" charset="0"/>
              <a:buNone/>
            </a:pPr>
            <a:r>
              <a:rPr lang="en-US">
                <a:solidFill>
                  <a:srgbClr val="FFFFFF"/>
                </a:solidFill>
                <a:latin typeface="Calibri" charset="0"/>
              </a:rPr>
              <a:t>There will be also </a:t>
            </a:r>
            <a:r>
              <a:rPr lang="en-US" b="1">
                <a:solidFill>
                  <a:srgbClr val="FFFFFF"/>
                </a:solidFill>
                <a:latin typeface="Calibri" charset="0"/>
              </a:rPr>
              <a:t>media</a:t>
            </a:r>
            <a:r>
              <a:rPr lang="en-US">
                <a:solidFill>
                  <a:srgbClr val="FFFFFF"/>
                </a:solidFill>
                <a:latin typeface="Calibri" charset="0"/>
              </a:rPr>
              <a:t> and </a:t>
            </a:r>
            <a:r>
              <a:rPr lang="en-US" b="1">
                <a:solidFill>
                  <a:srgbClr val="FFFFFF"/>
                </a:solidFill>
                <a:latin typeface="Calibri" charset="0"/>
              </a:rPr>
              <a:t>relatives</a:t>
            </a:r>
            <a:r>
              <a:rPr lang="en-US">
                <a:solidFill>
                  <a:srgbClr val="FFFFFF"/>
                </a:solidFill>
                <a:latin typeface="Calibri" charset="0"/>
              </a:rPr>
              <a:t>!</a:t>
            </a:r>
          </a:p>
          <a:p>
            <a:endParaRPr lang="en-US"/>
          </a:p>
        </p:txBody>
      </p:sp>
      <p:sp>
        <p:nvSpPr>
          <p:cNvPr id="4" name="Footer Placeholder 3"/>
          <p:cNvSpPr>
            <a:spLocks noGrp="1"/>
          </p:cNvSpPr>
          <p:nvPr>
            <p:ph type="ftr" sz="quarter" idx="11"/>
          </p:nvPr>
        </p:nvSpPr>
        <p:spPr/>
        <p:txBody>
          <a:bodyPr/>
          <a:lstStyle/>
          <a:p>
            <a:r>
              <a:rPr lang="en-US" dirty="0"/>
              <a:t>Disaster Medicine and Crisis Response </a:t>
            </a:r>
          </a:p>
          <a:p>
            <a:r>
              <a:rPr lang="en-US" dirty="0"/>
              <a:t>Dr Trevor Jain</a:t>
            </a:r>
          </a:p>
        </p:txBody>
      </p:sp>
      <p:sp>
        <p:nvSpPr>
          <p:cNvPr id="5" name="Slide Number Placeholder 4"/>
          <p:cNvSpPr>
            <a:spLocks noGrp="1"/>
          </p:cNvSpPr>
          <p:nvPr>
            <p:ph type="sldNum" sz="quarter" idx="12"/>
          </p:nvPr>
        </p:nvSpPr>
        <p:spPr/>
        <p:txBody>
          <a:bodyPr/>
          <a:lstStyle/>
          <a:p>
            <a:fld id="{00F43D6D-3A38-4824-B943-F38E95F1B580}" type="slidenum">
              <a:rPr lang="en-US" smtClean="0"/>
              <a:t>32</a:t>
            </a:fld>
            <a:endParaRPr lang="en-US"/>
          </a:p>
        </p:txBody>
      </p:sp>
      <p:pic>
        <p:nvPicPr>
          <p:cNvPr id="6" name="Slika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505200"/>
            <a:ext cx="3429000" cy="25720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p:cNvSpPr txBox="1"/>
          <p:nvPr/>
        </p:nvSpPr>
        <p:spPr>
          <a:xfrm>
            <a:off x="6368143" y="4735286"/>
            <a:ext cx="184666" cy="369332"/>
          </a:xfrm>
          <a:prstGeom prst="rect">
            <a:avLst/>
          </a:prstGeom>
          <a:noFill/>
        </p:spPr>
        <p:txBody>
          <a:bodyPr wrap="none" rtlCol="0">
            <a:spAutoFit/>
          </a:bodyPr>
          <a:lstStyle/>
          <a:p>
            <a:endParaRPr lang="en-US"/>
          </a:p>
        </p:txBody>
      </p:sp>
      <p:pic>
        <p:nvPicPr>
          <p:cNvPr id="8" name="Slika 1"/>
          <p:cNvPicPr>
            <a:picLocks noChangeAspect="1"/>
          </p:cNvPicPr>
          <p:nvPr/>
        </p:nvPicPr>
        <p:blipFill>
          <a:blip r:embed="rId3">
            <a:extLst>
              <a:ext uri="{28A0092B-C50C-407E-A947-70E740481C1C}">
                <a14:useLocalDpi xmlns:a14="http://schemas.microsoft.com/office/drawing/2010/main" val="0"/>
              </a:ext>
            </a:extLst>
          </a:blip>
          <a:srcRect r="-691" b="8556"/>
          <a:stretch>
            <a:fillRect/>
          </a:stretch>
        </p:blipFill>
        <p:spPr bwMode="auto">
          <a:xfrm>
            <a:off x="5334000" y="3657600"/>
            <a:ext cx="2705254" cy="2405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7811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dirty="0"/>
              <a:t>Disaster Medicine and Crisis Response</a:t>
            </a:r>
          </a:p>
          <a:p>
            <a:r>
              <a:rPr lang="en-US" dirty="0"/>
              <a:t>Dr Trevor Jain</a:t>
            </a:r>
          </a:p>
        </p:txBody>
      </p:sp>
      <p:sp>
        <p:nvSpPr>
          <p:cNvPr id="5" name="Slide Number Placeholder 4"/>
          <p:cNvSpPr>
            <a:spLocks noGrp="1"/>
          </p:cNvSpPr>
          <p:nvPr>
            <p:ph type="sldNum" sz="quarter" idx="12"/>
          </p:nvPr>
        </p:nvSpPr>
        <p:spPr/>
        <p:txBody>
          <a:bodyPr/>
          <a:lstStyle/>
          <a:p>
            <a:fld id="{00F43D6D-3A38-4824-B943-F38E95F1B580}" type="slidenum">
              <a:rPr lang="en-US" smtClean="0"/>
              <a:t>33</a:t>
            </a:fld>
            <a:endParaRPr lang="en-US"/>
          </a:p>
        </p:txBody>
      </p:sp>
    </p:spTree>
    <p:extLst>
      <p:ext uri="{BB962C8B-B14F-4D97-AF65-F5344CB8AC3E}">
        <p14:creationId xmlns:p14="http://schemas.microsoft.com/office/powerpoint/2010/main" val="3268628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Emergency Management Committee</a:t>
            </a:r>
          </a:p>
        </p:txBody>
      </p:sp>
      <p:sp>
        <p:nvSpPr>
          <p:cNvPr id="3" name="Content Placeholder 2"/>
          <p:cNvSpPr>
            <a:spLocks noGrp="1"/>
          </p:cNvSpPr>
          <p:nvPr>
            <p:ph idx="1"/>
          </p:nvPr>
        </p:nvSpPr>
        <p:spPr/>
        <p:txBody>
          <a:bodyPr/>
          <a:lstStyle/>
          <a:p>
            <a:r>
              <a:rPr lang="en-US"/>
              <a:t>Facilities EMC should be given the task of:</a:t>
            </a:r>
          </a:p>
          <a:p>
            <a:pPr lvl="1"/>
            <a:r>
              <a:rPr lang="en-US"/>
              <a:t>All hazard emergency plan</a:t>
            </a:r>
          </a:p>
          <a:p>
            <a:pPr lvl="1"/>
            <a:r>
              <a:rPr lang="en-US"/>
              <a:t>Perform a hazard vulnerability analysis (HVA)</a:t>
            </a:r>
          </a:p>
          <a:p>
            <a:pPr lvl="1"/>
            <a:r>
              <a:rPr lang="en-US"/>
              <a:t>Coordinate: fire, police, public health, public works, EMO, EMS</a:t>
            </a:r>
          </a:p>
          <a:p>
            <a:pPr lvl="1"/>
            <a:r>
              <a:rPr lang="en-US"/>
              <a:t>Coordinate with the medical staff and each department of the facility</a:t>
            </a:r>
          </a:p>
          <a:p>
            <a:pPr lvl="1"/>
            <a:r>
              <a:rPr lang="en-US"/>
              <a:t>Assist in training stakeholders in the plans it develops</a:t>
            </a:r>
          </a:p>
        </p:txBody>
      </p:sp>
      <p:sp>
        <p:nvSpPr>
          <p:cNvPr id="4" name="Footer Placeholder 3"/>
          <p:cNvSpPr>
            <a:spLocks noGrp="1"/>
          </p:cNvSpPr>
          <p:nvPr>
            <p:ph type="ftr" sz="quarter" idx="11"/>
          </p:nvPr>
        </p:nvSpPr>
        <p:spPr/>
        <p:txBody>
          <a:bodyPr/>
          <a:lstStyle/>
          <a:p>
            <a:r>
              <a:rPr lang="en-US" dirty="0"/>
              <a:t>Disaster Medicine and Crisis Response</a:t>
            </a:r>
          </a:p>
          <a:p>
            <a:r>
              <a:rPr lang="en-US" dirty="0"/>
              <a:t>Dr Trevor Jain</a:t>
            </a:r>
          </a:p>
        </p:txBody>
      </p:sp>
      <p:sp>
        <p:nvSpPr>
          <p:cNvPr id="5" name="Slide Number Placeholder 4"/>
          <p:cNvSpPr>
            <a:spLocks noGrp="1"/>
          </p:cNvSpPr>
          <p:nvPr>
            <p:ph type="sldNum" sz="quarter" idx="12"/>
          </p:nvPr>
        </p:nvSpPr>
        <p:spPr/>
        <p:txBody>
          <a:bodyPr/>
          <a:lstStyle/>
          <a:p>
            <a:fld id="{00F43D6D-3A38-4824-B943-F38E95F1B580}" type="slidenum">
              <a:rPr lang="en-US" smtClean="0"/>
              <a:t>4</a:t>
            </a:fld>
            <a:endParaRPr lang="en-US"/>
          </a:p>
        </p:txBody>
      </p:sp>
    </p:spTree>
    <p:extLst>
      <p:ext uri="{BB962C8B-B14F-4D97-AF65-F5344CB8AC3E}">
        <p14:creationId xmlns:p14="http://schemas.microsoft.com/office/powerpoint/2010/main" val="3974453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EMC</a:t>
            </a:r>
          </a:p>
        </p:txBody>
      </p:sp>
      <p:sp>
        <p:nvSpPr>
          <p:cNvPr id="6" name="Content Placeholder 5"/>
          <p:cNvSpPr>
            <a:spLocks noGrp="1"/>
          </p:cNvSpPr>
          <p:nvPr>
            <p:ph sz="half" idx="1"/>
          </p:nvPr>
        </p:nvSpPr>
        <p:spPr/>
        <p:txBody>
          <a:bodyPr>
            <a:normAutofit lnSpcReduction="10000"/>
          </a:bodyPr>
          <a:lstStyle/>
          <a:p>
            <a:r>
              <a:rPr lang="en-US"/>
              <a:t>Administration</a:t>
            </a:r>
          </a:p>
          <a:p>
            <a:r>
              <a:rPr lang="en-US"/>
              <a:t>Medical staff</a:t>
            </a:r>
          </a:p>
          <a:p>
            <a:r>
              <a:rPr lang="en-US"/>
              <a:t>Nursing department</a:t>
            </a:r>
          </a:p>
          <a:p>
            <a:r>
              <a:rPr lang="en-US"/>
              <a:t>Emergency department</a:t>
            </a:r>
          </a:p>
          <a:p>
            <a:r>
              <a:rPr lang="en-US"/>
              <a:t>Security department</a:t>
            </a:r>
          </a:p>
          <a:p>
            <a:r>
              <a:rPr lang="en-US"/>
              <a:t>Environmental</a:t>
            </a:r>
          </a:p>
          <a:p>
            <a:r>
              <a:rPr lang="en-US"/>
              <a:t>Plant operations</a:t>
            </a:r>
          </a:p>
          <a:p>
            <a:r>
              <a:rPr lang="en-US"/>
              <a:t>Materials management</a:t>
            </a:r>
          </a:p>
          <a:p>
            <a:r>
              <a:rPr lang="en-US"/>
              <a:t>pharmacy</a:t>
            </a:r>
          </a:p>
          <a:p>
            <a:endParaRPr lang="en-US"/>
          </a:p>
          <a:p>
            <a:endParaRPr lang="en-US"/>
          </a:p>
        </p:txBody>
      </p:sp>
      <p:sp>
        <p:nvSpPr>
          <p:cNvPr id="7" name="Content Placeholder 6"/>
          <p:cNvSpPr>
            <a:spLocks noGrp="1"/>
          </p:cNvSpPr>
          <p:nvPr>
            <p:ph sz="half" idx="2"/>
          </p:nvPr>
        </p:nvSpPr>
        <p:spPr/>
        <p:txBody>
          <a:bodyPr>
            <a:normAutofit lnSpcReduction="10000"/>
          </a:bodyPr>
          <a:lstStyle/>
          <a:p>
            <a:r>
              <a:rPr lang="en-US"/>
              <a:t>Materials management</a:t>
            </a:r>
          </a:p>
          <a:p>
            <a:r>
              <a:rPr lang="en-US"/>
              <a:t>Pharmacy</a:t>
            </a:r>
          </a:p>
          <a:p>
            <a:r>
              <a:rPr lang="en-US"/>
              <a:t>Lab</a:t>
            </a:r>
          </a:p>
          <a:p>
            <a:r>
              <a:rPr lang="en-US"/>
              <a:t>Rad</a:t>
            </a:r>
          </a:p>
          <a:p>
            <a:r>
              <a:rPr lang="en-US"/>
              <a:t>Ancillary services</a:t>
            </a:r>
          </a:p>
          <a:p>
            <a:r>
              <a:rPr lang="en-US"/>
              <a:t>Food service</a:t>
            </a:r>
          </a:p>
          <a:p>
            <a:r>
              <a:rPr lang="en-US"/>
              <a:t>Volunteer service</a:t>
            </a:r>
          </a:p>
          <a:p>
            <a:endParaRPr lang="en-US"/>
          </a:p>
        </p:txBody>
      </p:sp>
      <p:sp>
        <p:nvSpPr>
          <p:cNvPr id="4" name="Footer Placeholder 3"/>
          <p:cNvSpPr>
            <a:spLocks noGrp="1"/>
          </p:cNvSpPr>
          <p:nvPr>
            <p:ph type="ftr" sz="quarter" idx="11"/>
          </p:nvPr>
        </p:nvSpPr>
        <p:spPr/>
        <p:txBody>
          <a:bodyPr/>
          <a:lstStyle/>
          <a:p>
            <a:r>
              <a:rPr lang="en-US" dirty="0"/>
              <a:t>Disaster Medicine and Crisis Response</a:t>
            </a:r>
          </a:p>
          <a:p>
            <a:r>
              <a:rPr lang="en-US" dirty="0"/>
              <a:t>Dr Trevor Jain</a:t>
            </a:r>
          </a:p>
        </p:txBody>
      </p:sp>
      <p:sp>
        <p:nvSpPr>
          <p:cNvPr id="5" name="Slide Number Placeholder 4"/>
          <p:cNvSpPr>
            <a:spLocks noGrp="1"/>
          </p:cNvSpPr>
          <p:nvPr>
            <p:ph type="sldNum" sz="quarter" idx="12"/>
          </p:nvPr>
        </p:nvSpPr>
        <p:spPr/>
        <p:txBody>
          <a:bodyPr/>
          <a:lstStyle/>
          <a:p>
            <a:fld id="{00F43D6D-3A38-4824-B943-F38E95F1B580}" type="slidenum">
              <a:rPr lang="en-US" smtClean="0"/>
              <a:t>5</a:t>
            </a:fld>
            <a:endParaRPr lang="en-US"/>
          </a:p>
        </p:txBody>
      </p:sp>
    </p:spTree>
    <p:extLst>
      <p:ext uri="{BB962C8B-B14F-4D97-AF65-F5344CB8AC3E}">
        <p14:creationId xmlns:p14="http://schemas.microsoft.com/office/powerpoint/2010/main" val="4136249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pic>
        <p:nvPicPr>
          <p:cNvPr id="9" name="Content Placeholder 8" descr="Screen Shot 2018-09-03 at 8.41.11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401" b="-857"/>
          <a:stretch/>
        </p:blipFill>
        <p:spPr>
          <a:xfrm>
            <a:off x="457200" y="228600"/>
            <a:ext cx="8229600" cy="5915601"/>
          </a:xfrm>
        </p:spPr>
      </p:pic>
      <p:sp>
        <p:nvSpPr>
          <p:cNvPr id="5" name="Footer Placeholder 4"/>
          <p:cNvSpPr>
            <a:spLocks noGrp="1"/>
          </p:cNvSpPr>
          <p:nvPr>
            <p:ph type="ftr" sz="quarter" idx="11"/>
          </p:nvPr>
        </p:nvSpPr>
        <p:spPr/>
        <p:txBody>
          <a:bodyPr/>
          <a:lstStyle/>
          <a:p>
            <a:r>
              <a:rPr lang="en-US" dirty="0"/>
              <a:t>Disaster Medicine and Crisis Response       Dr Trevor Jain</a:t>
            </a:r>
          </a:p>
        </p:txBody>
      </p:sp>
      <p:sp>
        <p:nvSpPr>
          <p:cNvPr id="6" name="Slide Number Placeholder 5"/>
          <p:cNvSpPr>
            <a:spLocks noGrp="1"/>
          </p:cNvSpPr>
          <p:nvPr>
            <p:ph type="sldNum" sz="quarter" idx="12"/>
          </p:nvPr>
        </p:nvSpPr>
        <p:spPr/>
        <p:txBody>
          <a:bodyPr/>
          <a:lstStyle/>
          <a:p>
            <a:fld id="{00F43D6D-3A38-4824-B943-F38E95F1B580}" type="slidenum">
              <a:rPr lang="en-US" smtClean="0"/>
              <a:t>6</a:t>
            </a:fld>
            <a:endParaRPr lang="en-US"/>
          </a:p>
        </p:txBody>
      </p:sp>
    </p:spTree>
    <p:extLst>
      <p:ext uri="{BB962C8B-B14F-4D97-AF65-F5344CB8AC3E}">
        <p14:creationId xmlns:p14="http://schemas.microsoft.com/office/powerpoint/2010/main" val="1659662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Mitigation</a:t>
            </a:r>
          </a:p>
        </p:txBody>
      </p:sp>
      <p:sp>
        <p:nvSpPr>
          <p:cNvPr id="3" name="Content Placeholder 2"/>
          <p:cNvSpPr>
            <a:spLocks noGrp="1"/>
          </p:cNvSpPr>
          <p:nvPr>
            <p:ph idx="1"/>
          </p:nvPr>
        </p:nvSpPr>
        <p:spPr/>
        <p:txBody>
          <a:bodyPr/>
          <a:lstStyle/>
          <a:p>
            <a:endParaRPr lang="en-US"/>
          </a:p>
          <a:p>
            <a:r>
              <a:rPr lang="en-US"/>
              <a:t>Activities that can be undertaken, pre disaster or emergency to lesson the severity of an event</a:t>
            </a:r>
          </a:p>
          <a:p>
            <a:endParaRPr lang="en-US"/>
          </a:p>
          <a:p>
            <a:endParaRPr lang="en-US"/>
          </a:p>
          <a:p>
            <a:r>
              <a:rPr lang="en-US"/>
              <a:t>Measures that will reduce the potential physical damage to the facility during an event</a:t>
            </a:r>
          </a:p>
        </p:txBody>
      </p:sp>
      <p:sp>
        <p:nvSpPr>
          <p:cNvPr id="4" name="Footer Placeholder 3"/>
          <p:cNvSpPr>
            <a:spLocks noGrp="1"/>
          </p:cNvSpPr>
          <p:nvPr>
            <p:ph type="ftr" sz="quarter" idx="11"/>
          </p:nvPr>
        </p:nvSpPr>
        <p:spPr/>
        <p:txBody>
          <a:bodyPr/>
          <a:lstStyle/>
          <a:p>
            <a:r>
              <a:rPr lang="en-US" dirty="0"/>
              <a:t>Disaster Medicine and Crisis Response</a:t>
            </a:r>
          </a:p>
          <a:p>
            <a:r>
              <a:rPr lang="en-US" dirty="0"/>
              <a:t>Dr Trevor Jain</a:t>
            </a:r>
          </a:p>
        </p:txBody>
      </p:sp>
      <p:sp>
        <p:nvSpPr>
          <p:cNvPr id="5" name="Slide Number Placeholder 4"/>
          <p:cNvSpPr>
            <a:spLocks noGrp="1"/>
          </p:cNvSpPr>
          <p:nvPr>
            <p:ph type="sldNum" sz="quarter" idx="12"/>
          </p:nvPr>
        </p:nvSpPr>
        <p:spPr/>
        <p:txBody>
          <a:bodyPr/>
          <a:lstStyle/>
          <a:p>
            <a:fld id="{00F43D6D-3A38-4824-B943-F38E95F1B580}" type="slidenum">
              <a:rPr lang="en-US" smtClean="0"/>
              <a:t>7</a:t>
            </a:fld>
            <a:endParaRPr lang="en-US"/>
          </a:p>
        </p:txBody>
      </p:sp>
    </p:spTree>
    <p:extLst>
      <p:ext uri="{BB962C8B-B14F-4D97-AF65-F5344CB8AC3E}">
        <p14:creationId xmlns:p14="http://schemas.microsoft.com/office/powerpoint/2010/main" val="1385885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Preparedness	</a:t>
            </a:r>
          </a:p>
        </p:txBody>
      </p:sp>
      <p:sp>
        <p:nvSpPr>
          <p:cNvPr id="3" name="Content Placeholder 2"/>
          <p:cNvSpPr>
            <a:spLocks noGrp="1"/>
          </p:cNvSpPr>
          <p:nvPr>
            <p:ph idx="1"/>
          </p:nvPr>
        </p:nvSpPr>
        <p:spPr/>
        <p:txBody>
          <a:bodyPr/>
          <a:lstStyle/>
          <a:p>
            <a:endParaRPr lang="en-US"/>
          </a:p>
          <a:p>
            <a:endParaRPr lang="en-US"/>
          </a:p>
          <a:p>
            <a:r>
              <a:rPr lang="en-US"/>
              <a:t>Activities, programs, systems that are in place before the disaster or emergency and that are used to support the response to the event thus creating inherent capacity for the response</a:t>
            </a:r>
          </a:p>
          <a:p>
            <a:endParaRPr lang="en-US"/>
          </a:p>
        </p:txBody>
      </p:sp>
      <p:sp>
        <p:nvSpPr>
          <p:cNvPr id="4" name="Footer Placeholder 3"/>
          <p:cNvSpPr>
            <a:spLocks noGrp="1"/>
          </p:cNvSpPr>
          <p:nvPr>
            <p:ph type="ftr" sz="quarter" idx="11"/>
          </p:nvPr>
        </p:nvSpPr>
        <p:spPr/>
        <p:txBody>
          <a:bodyPr/>
          <a:lstStyle/>
          <a:p>
            <a:r>
              <a:rPr lang="en-US" dirty="0"/>
              <a:t>Disaster Medicine and Crisis Response</a:t>
            </a:r>
          </a:p>
          <a:p>
            <a:r>
              <a:rPr lang="en-US" dirty="0"/>
              <a:t>Dr Trevor Jain</a:t>
            </a:r>
          </a:p>
        </p:txBody>
      </p:sp>
      <p:sp>
        <p:nvSpPr>
          <p:cNvPr id="5" name="Slide Number Placeholder 4"/>
          <p:cNvSpPr>
            <a:spLocks noGrp="1"/>
          </p:cNvSpPr>
          <p:nvPr>
            <p:ph type="sldNum" sz="quarter" idx="12"/>
          </p:nvPr>
        </p:nvSpPr>
        <p:spPr/>
        <p:txBody>
          <a:bodyPr/>
          <a:lstStyle/>
          <a:p>
            <a:fld id="{00F43D6D-3A38-4824-B943-F38E95F1B580}" type="slidenum">
              <a:rPr lang="en-US" smtClean="0"/>
              <a:t>8</a:t>
            </a:fld>
            <a:endParaRPr lang="en-US"/>
          </a:p>
        </p:txBody>
      </p:sp>
    </p:spTree>
    <p:extLst>
      <p:ext uri="{BB962C8B-B14F-4D97-AF65-F5344CB8AC3E}">
        <p14:creationId xmlns:p14="http://schemas.microsoft.com/office/powerpoint/2010/main" val="2710024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Response</a:t>
            </a:r>
          </a:p>
        </p:txBody>
      </p:sp>
      <p:sp>
        <p:nvSpPr>
          <p:cNvPr id="3" name="Content Placeholder 2"/>
          <p:cNvSpPr>
            <a:spLocks noGrp="1"/>
          </p:cNvSpPr>
          <p:nvPr>
            <p:ph idx="1"/>
          </p:nvPr>
        </p:nvSpPr>
        <p:spPr/>
        <p:txBody>
          <a:bodyPr/>
          <a:lstStyle/>
          <a:p>
            <a:endParaRPr lang="en-US"/>
          </a:p>
          <a:p>
            <a:endParaRPr lang="en-US"/>
          </a:p>
          <a:p>
            <a:r>
              <a:rPr lang="en-US"/>
              <a:t>Activities undertaken to address the immediate and short term effects of a disaster or emergency</a:t>
            </a:r>
          </a:p>
        </p:txBody>
      </p:sp>
      <p:sp>
        <p:nvSpPr>
          <p:cNvPr id="4" name="Footer Placeholder 3"/>
          <p:cNvSpPr>
            <a:spLocks noGrp="1"/>
          </p:cNvSpPr>
          <p:nvPr>
            <p:ph type="ftr" sz="quarter" idx="11"/>
          </p:nvPr>
        </p:nvSpPr>
        <p:spPr/>
        <p:txBody>
          <a:bodyPr/>
          <a:lstStyle/>
          <a:p>
            <a:r>
              <a:rPr lang="en-US" dirty="0"/>
              <a:t>Disaster Medicine and Crisis Response</a:t>
            </a:r>
          </a:p>
          <a:p>
            <a:r>
              <a:rPr lang="en-US" dirty="0"/>
              <a:t>Dr Trevor Jain</a:t>
            </a:r>
          </a:p>
        </p:txBody>
      </p:sp>
      <p:sp>
        <p:nvSpPr>
          <p:cNvPr id="5" name="Slide Number Placeholder 4"/>
          <p:cNvSpPr>
            <a:spLocks noGrp="1"/>
          </p:cNvSpPr>
          <p:nvPr>
            <p:ph type="sldNum" sz="quarter" idx="12"/>
          </p:nvPr>
        </p:nvSpPr>
        <p:spPr/>
        <p:txBody>
          <a:bodyPr/>
          <a:lstStyle/>
          <a:p>
            <a:fld id="{00F43D6D-3A38-4824-B943-F38E95F1B580}" type="slidenum">
              <a:rPr lang="en-US" smtClean="0"/>
              <a:t>9</a:t>
            </a:fld>
            <a:endParaRPr lang="en-US"/>
          </a:p>
        </p:txBody>
      </p:sp>
    </p:spTree>
    <p:extLst>
      <p:ext uri="{BB962C8B-B14F-4D97-AF65-F5344CB8AC3E}">
        <p14:creationId xmlns:p14="http://schemas.microsoft.com/office/powerpoint/2010/main" val="2256915372"/>
      </p:ext>
    </p:extLst>
  </p:cSld>
  <p:clrMapOvr>
    <a:masterClrMapping/>
  </p:clrMapOvr>
</p:sld>
</file>

<file path=ppt/theme/theme1.xml><?xml version="1.0" encoding="utf-8"?>
<a:theme xmlns:a="http://schemas.openxmlformats.org/drawingml/2006/main" name="Para 4020 Disaster Medic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Para 4020 Disaster Medicine.potx</Template>
  <TotalTime>418</TotalTime>
  <Words>1301</Words>
  <Application>Microsoft Macintosh PowerPoint</Application>
  <PresentationFormat>On-screen Show (4:3)</PresentationFormat>
  <Paragraphs>268</Paragraphs>
  <Slides>33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Times New Roman</vt:lpstr>
      <vt:lpstr>Trebuchet MS</vt:lpstr>
      <vt:lpstr>Para 4020 Disaster Medicine</vt:lpstr>
      <vt:lpstr>Health Care Facility Management</vt:lpstr>
      <vt:lpstr>Overview</vt:lpstr>
      <vt:lpstr>History</vt:lpstr>
      <vt:lpstr>Emergency Management Committee</vt:lpstr>
      <vt:lpstr>EMC</vt:lpstr>
      <vt:lpstr>PowerPoint Presentation</vt:lpstr>
      <vt:lpstr>Mitigation</vt:lpstr>
      <vt:lpstr>Preparedness </vt:lpstr>
      <vt:lpstr>Response</vt:lpstr>
      <vt:lpstr>Recovery</vt:lpstr>
      <vt:lpstr>Hazard Vulnerability Analysis</vt:lpstr>
      <vt:lpstr>PowerPoint Presentation</vt:lpstr>
      <vt:lpstr>PowerPoint Presentation</vt:lpstr>
      <vt:lpstr>Common Factors in Disasters for Health Facilities</vt:lpstr>
      <vt:lpstr>PowerPoint Presentation</vt:lpstr>
      <vt:lpstr>PowerPoint Presentation</vt:lpstr>
      <vt:lpstr>PowerPoint Presentation</vt:lpstr>
      <vt:lpstr>PowerPoint Presentation</vt:lpstr>
      <vt:lpstr>Hospital Physical Plant Preparedness</vt:lpstr>
      <vt:lpstr>Surge capacity</vt:lpstr>
      <vt:lpstr>Evacuation</vt:lpstr>
      <vt:lpstr>Evacuation</vt:lpstr>
      <vt:lpstr>What are the available resources?</vt:lpstr>
      <vt:lpstr>PowerPoint Presentation</vt:lpstr>
      <vt:lpstr>PowerPoint Presentation</vt:lpstr>
      <vt:lpstr>PowerPoint Presentation</vt:lpstr>
      <vt:lpstr>Immediate actions</vt:lpstr>
      <vt:lpstr>Delayed Reactions</vt:lpstr>
      <vt:lpstr>Flux of victims</vt:lpstr>
      <vt:lpstr>Flux of victims</vt:lpstr>
      <vt:lpstr>PowerPoint Presentation</vt:lpstr>
      <vt:lpstr>PowerPoint Presentation</vt:lpstr>
      <vt:lpstr>Questions?</vt:lpstr>
    </vt:vector>
  </TitlesOfParts>
  <Company>University of Prince Edward Island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UPEI User</dc:creator>
  <cp:lastModifiedBy>Kollek, Daniel</cp:lastModifiedBy>
  <cp:revision>34</cp:revision>
  <dcterms:created xsi:type="dcterms:W3CDTF">2017-06-23T14:49:48Z</dcterms:created>
  <dcterms:modified xsi:type="dcterms:W3CDTF">2021-05-05T02:18:04Z</dcterms:modified>
</cp:coreProperties>
</file>